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Days" panose="02000505050000020004" charset="0"/>
      <p:regular r:id="rId19"/>
    </p:embeddedFont>
    <p:embeddedFont>
      <p:font typeface="Agrandir Narrow" panose="020B0604020202020204" charset="0"/>
      <p:regular r:id="rId20"/>
    </p:embeddedFont>
    <p:embeddedFont>
      <p:font typeface="Calibri" panose="020F0502020204030204" pitchFamily="34" charset="0"/>
      <p:regular r:id="rId21"/>
      <p:bold r:id="rId22"/>
      <p:italic r:id="rId23"/>
      <p:boldItalic r:id="rId24"/>
    </p:embeddedFont>
    <p:embeddedFont>
      <p:font typeface="Open Sauce Medium" panose="020B0604020202020204" charset="0"/>
      <p:regular r:id="rId25"/>
    </p:embeddedFont>
    <p:embeddedFont>
      <p:font typeface="Open Sauce Light" panose="020B0604020202020204" charset="0"/>
      <p:regular r:id="rId26"/>
    </p:embeddedFont>
    <p:embeddedFont>
      <p:font typeface="Agrandir Narrow Bold" panose="020B0604020202020204" charset="0"/>
      <p:regular r:id="rId27"/>
    </p:embeddedFont>
    <p:embeddedFont>
      <p:font typeface="Open Sauce"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2.jpe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www.arduino.cc/" TargetMode="Externa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47453">
            <a:off x="-212140" y="-387358"/>
            <a:ext cx="18712279" cy="11061715"/>
          </a:xfrm>
          <a:custGeom>
            <a:avLst/>
            <a:gdLst/>
            <a:ahLst/>
            <a:cxnLst/>
            <a:rect l="l" t="t" r="r" b="b"/>
            <a:pathLst>
              <a:path w="18712279" h="11061715">
                <a:moveTo>
                  <a:pt x="441100" y="0"/>
                </a:moveTo>
                <a:lnTo>
                  <a:pt x="18712280" y="784177"/>
                </a:lnTo>
                <a:lnTo>
                  <a:pt x="18271180" y="11061716"/>
                </a:lnTo>
                <a:lnTo>
                  <a:pt x="0" y="10277539"/>
                </a:lnTo>
                <a:lnTo>
                  <a:pt x="441100" y="0"/>
                </a:lnTo>
                <a:close/>
              </a:path>
            </a:pathLst>
          </a:custGeom>
          <a:blipFill>
            <a:blip r:embed="rId2"/>
            <a:stretch>
              <a:fillRect l="-9549" t="-14710" r="-62593" b="-49091"/>
            </a:stretch>
          </a:blipFill>
        </p:spPr>
      </p:sp>
      <p:sp>
        <p:nvSpPr>
          <p:cNvPr id="3" name="Freeform 3"/>
          <p:cNvSpPr/>
          <p:nvPr/>
        </p:nvSpPr>
        <p:spPr>
          <a:xfrm>
            <a:off x="10802441" y="3046020"/>
            <a:ext cx="6284586" cy="4194961"/>
          </a:xfrm>
          <a:custGeom>
            <a:avLst/>
            <a:gdLst/>
            <a:ahLst/>
            <a:cxnLst/>
            <a:rect l="l" t="t" r="r" b="b"/>
            <a:pathLst>
              <a:path w="6284586" h="4194961">
                <a:moveTo>
                  <a:pt x="0" y="0"/>
                </a:moveTo>
                <a:lnTo>
                  <a:pt x="6284586" y="0"/>
                </a:lnTo>
                <a:lnTo>
                  <a:pt x="6284586" y="4194960"/>
                </a:lnTo>
                <a:lnTo>
                  <a:pt x="0" y="4194960"/>
                </a:lnTo>
                <a:lnTo>
                  <a:pt x="0" y="0"/>
                </a:lnTo>
                <a:close/>
              </a:path>
            </a:pathLst>
          </a:custGeom>
          <a:blipFill>
            <a:blip r:embed="rId3"/>
            <a:stretch>
              <a:fillRect/>
            </a:stretch>
          </a:blipFill>
        </p:spPr>
      </p:sp>
      <p:sp>
        <p:nvSpPr>
          <p:cNvPr id="4" name="Freeform 4"/>
          <p:cNvSpPr/>
          <p:nvPr/>
        </p:nvSpPr>
        <p:spPr>
          <a:xfrm>
            <a:off x="8076698" y="7621269"/>
            <a:ext cx="2134603" cy="2134603"/>
          </a:xfrm>
          <a:custGeom>
            <a:avLst/>
            <a:gdLst/>
            <a:ahLst/>
            <a:cxnLst/>
            <a:rect l="l" t="t" r="r" b="b"/>
            <a:pathLst>
              <a:path w="2134603" h="2134603">
                <a:moveTo>
                  <a:pt x="0" y="0"/>
                </a:moveTo>
                <a:lnTo>
                  <a:pt x="2134604" y="0"/>
                </a:lnTo>
                <a:lnTo>
                  <a:pt x="2134604" y="2134603"/>
                </a:lnTo>
                <a:lnTo>
                  <a:pt x="0" y="2134603"/>
                </a:lnTo>
                <a:lnTo>
                  <a:pt x="0" y="0"/>
                </a:lnTo>
                <a:close/>
              </a:path>
            </a:pathLst>
          </a:custGeom>
          <a:blipFill>
            <a:blip r:embed="rId4"/>
            <a:stretch>
              <a:fillRect/>
            </a:stretch>
          </a:blipFill>
        </p:spPr>
      </p:sp>
      <p:sp>
        <p:nvSpPr>
          <p:cNvPr id="5" name="TextBox 5"/>
          <p:cNvSpPr txBox="1"/>
          <p:nvPr/>
        </p:nvSpPr>
        <p:spPr>
          <a:xfrm>
            <a:off x="1450101" y="933450"/>
            <a:ext cx="15387798" cy="1677885"/>
          </a:xfrm>
          <a:prstGeom prst="rect">
            <a:avLst/>
          </a:prstGeom>
        </p:spPr>
        <p:txBody>
          <a:bodyPr lIns="0" tIns="0" rIns="0" bIns="0" rtlCol="0" anchor="t">
            <a:spAutoFit/>
          </a:bodyPr>
          <a:lstStyle/>
          <a:p>
            <a:pPr algn="ctr">
              <a:lnSpc>
                <a:spcPts val="6181"/>
              </a:lnSpc>
            </a:pPr>
            <a:r>
              <a:rPr lang="en-US" sz="5619" spc="224">
                <a:solidFill>
                  <a:srgbClr val="FFFFFF"/>
                </a:solidFill>
                <a:latin typeface="Agrandir Narrow Bold"/>
              </a:rPr>
              <a:t>Arduino Based Charging System With</a:t>
            </a:r>
          </a:p>
          <a:p>
            <a:pPr algn="ctr">
              <a:lnSpc>
                <a:spcPts val="6181"/>
              </a:lnSpc>
              <a:spcBef>
                <a:spcPct val="0"/>
              </a:spcBef>
            </a:pPr>
            <a:r>
              <a:rPr lang="en-US" sz="5619" spc="224">
                <a:solidFill>
                  <a:srgbClr val="FFFFFF"/>
                </a:solidFill>
                <a:latin typeface="Agrandir Narrow Bold"/>
              </a:rPr>
              <a:t>Timer Based Shutdown</a:t>
            </a:r>
          </a:p>
        </p:txBody>
      </p:sp>
      <p:sp>
        <p:nvSpPr>
          <p:cNvPr id="6" name="TextBox 6"/>
          <p:cNvSpPr txBox="1"/>
          <p:nvPr/>
        </p:nvSpPr>
        <p:spPr>
          <a:xfrm>
            <a:off x="1028700" y="3926168"/>
            <a:ext cx="9182040" cy="2693045"/>
          </a:xfrm>
          <a:prstGeom prst="rect">
            <a:avLst/>
          </a:prstGeom>
        </p:spPr>
        <p:txBody>
          <a:bodyPr lIns="0" tIns="0" rIns="0" bIns="0" rtlCol="0" anchor="t">
            <a:spAutoFit/>
          </a:bodyPr>
          <a:lstStyle/>
          <a:p>
            <a:pPr algn="ctr">
              <a:lnSpc>
                <a:spcPts val="4169"/>
              </a:lnSpc>
            </a:pPr>
            <a:r>
              <a:rPr lang="en-US" sz="3600" spc="151" dirty="0">
                <a:solidFill>
                  <a:srgbClr val="FFFFFF"/>
                </a:solidFill>
                <a:latin typeface="Agrandir Narrow Bold"/>
              </a:rPr>
              <a:t>CREATED BY</a:t>
            </a:r>
          </a:p>
          <a:p>
            <a:pPr algn="ctr">
              <a:lnSpc>
                <a:spcPts val="4169"/>
              </a:lnSpc>
            </a:pPr>
            <a:r>
              <a:rPr lang="en-US" sz="3600" spc="151" dirty="0">
                <a:solidFill>
                  <a:srgbClr val="FFFFFF"/>
                </a:solidFill>
                <a:latin typeface="Agrandir Narrow Bold"/>
              </a:rPr>
              <a:t>KOMAL RAMESH DHADKE (J40)</a:t>
            </a:r>
          </a:p>
          <a:p>
            <a:pPr algn="ctr">
              <a:lnSpc>
                <a:spcPts val="4169"/>
              </a:lnSpc>
            </a:pPr>
            <a:r>
              <a:rPr lang="en-US" sz="3600" spc="151" dirty="0">
                <a:solidFill>
                  <a:srgbClr val="FFFFFF"/>
                </a:solidFill>
                <a:latin typeface="Agrandir Narrow Bold"/>
              </a:rPr>
              <a:t>SANJIVANI PANDURANG SAJJAN (J41)</a:t>
            </a:r>
          </a:p>
          <a:p>
            <a:pPr algn="ctr">
              <a:lnSpc>
                <a:spcPts val="4169"/>
              </a:lnSpc>
            </a:pPr>
            <a:r>
              <a:rPr lang="en-US" sz="3600" spc="151" dirty="0">
                <a:solidFill>
                  <a:srgbClr val="FFFFFF"/>
                </a:solidFill>
                <a:latin typeface="Agrandir Narrow Bold"/>
              </a:rPr>
              <a:t>ARYAN SURENDRA SAKHARE (J42)</a:t>
            </a:r>
          </a:p>
          <a:p>
            <a:pPr algn="ctr">
              <a:lnSpc>
                <a:spcPts val="4169"/>
              </a:lnSpc>
              <a:spcBef>
                <a:spcPct val="0"/>
              </a:spcBef>
            </a:pPr>
            <a:r>
              <a:rPr lang="en-US" sz="3600" spc="151" dirty="0">
                <a:solidFill>
                  <a:srgbClr val="FFFFFF"/>
                </a:solidFill>
                <a:latin typeface="Agrandir Narrow Bold"/>
              </a:rPr>
              <a:t>ALANKRUT VIKAS MESHRAM (J43)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grpSp>
        <p:nvGrpSpPr>
          <p:cNvPr id="3" name="Group 3"/>
          <p:cNvGrpSpPr/>
          <p:nvPr/>
        </p:nvGrpSpPr>
        <p:grpSpPr>
          <a:xfrm rot="5400000">
            <a:off x="8046708" y="385825"/>
            <a:ext cx="11245538" cy="9778557"/>
            <a:chOff x="0" y="0"/>
            <a:chExt cx="2961788" cy="2575423"/>
          </a:xfrm>
        </p:grpSpPr>
        <p:sp>
          <p:nvSpPr>
            <p:cNvPr id="4" name="Freeform 4"/>
            <p:cNvSpPr/>
            <p:nvPr/>
          </p:nvSpPr>
          <p:spPr>
            <a:xfrm>
              <a:off x="0" y="0"/>
              <a:ext cx="2961788" cy="2575422"/>
            </a:xfrm>
            <a:custGeom>
              <a:avLst/>
              <a:gdLst/>
              <a:ahLst/>
              <a:cxnLst/>
              <a:rect l="l" t="t" r="r" b="b"/>
              <a:pathLst>
                <a:path w="2961788" h="2575422">
                  <a:moveTo>
                    <a:pt x="0" y="0"/>
                  </a:moveTo>
                  <a:lnTo>
                    <a:pt x="2961788" y="0"/>
                  </a:lnTo>
                  <a:lnTo>
                    <a:pt x="2961788" y="2575422"/>
                  </a:lnTo>
                  <a:lnTo>
                    <a:pt x="0" y="2575422"/>
                  </a:lnTo>
                  <a:close/>
                </a:path>
              </a:pathLst>
            </a:custGeom>
            <a:solidFill>
              <a:srgbClr val="192253"/>
            </a:solidFill>
          </p:spPr>
        </p:sp>
        <p:sp>
          <p:nvSpPr>
            <p:cNvPr id="5" name="TextBox 5"/>
            <p:cNvSpPr txBox="1"/>
            <p:nvPr/>
          </p:nvSpPr>
          <p:spPr>
            <a:xfrm>
              <a:off x="0" y="-28575"/>
              <a:ext cx="2961788" cy="2603998"/>
            </a:xfrm>
            <a:prstGeom prst="rect">
              <a:avLst/>
            </a:prstGeom>
          </p:spPr>
          <p:txBody>
            <a:bodyPr lIns="50800" tIns="50800" rIns="50800" bIns="50800" rtlCol="0" anchor="ctr"/>
            <a:lstStyle/>
            <a:p>
              <a:pPr algn="ctr">
                <a:lnSpc>
                  <a:spcPts val="1869"/>
                </a:lnSpc>
              </a:pPr>
              <a:endParaRPr/>
            </a:p>
          </p:txBody>
        </p:sp>
      </p:grpSp>
      <p:sp>
        <p:nvSpPr>
          <p:cNvPr id="6" name="AutoShape 6"/>
          <p:cNvSpPr/>
          <p:nvPr/>
        </p:nvSpPr>
        <p:spPr>
          <a:xfrm flipH="1" flipV="1">
            <a:off x="-488525" y="9448800"/>
            <a:ext cx="15156557" cy="0"/>
          </a:xfrm>
          <a:prstGeom prst="line">
            <a:avLst/>
          </a:prstGeom>
          <a:ln w="76200" cap="flat">
            <a:solidFill>
              <a:srgbClr val="C23A97"/>
            </a:solidFill>
            <a:prstDash val="solid"/>
            <a:headEnd type="none" w="sm" len="sm"/>
            <a:tailEnd type="none" w="sm" len="sm"/>
          </a:ln>
        </p:spPr>
      </p:sp>
      <p:sp>
        <p:nvSpPr>
          <p:cNvPr id="7" name="AutoShape 7"/>
          <p:cNvSpPr/>
          <p:nvPr/>
        </p:nvSpPr>
        <p:spPr>
          <a:xfrm flipH="1">
            <a:off x="10559239" y="885825"/>
            <a:ext cx="8347436" cy="0"/>
          </a:xfrm>
          <a:prstGeom prst="line">
            <a:avLst/>
          </a:prstGeom>
          <a:ln w="76200" cap="flat">
            <a:solidFill>
              <a:srgbClr val="F5F5F5"/>
            </a:solidFill>
            <a:prstDash val="solid"/>
            <a:headEnd type="none" w="sm" len="sm"/>
            <a:tailEnd type="none" w="sm" len="sm"/>
          </a:ln>
        </p:spPr>
      </p:sp>
      <p:sp>
        <p:nvSpPr>
          <p:cNvPr id="8" name="TextBox 8"/>
          <p:cNvSpPr txBox="1"/>
          <p:nvPr/>
        </p:nvSpPr>
        <p:spPr>
          <a:xfrm>
            <a:off x="10559239" y="1184169"/>
            <a:ext cx="6899678" cy="784225"/>
          </a:xfrm>
          <a:prstGeom prst="rect">
            <a:avLst/>
          </a:prstGeom>
        </p:spPr>
        <p:txBody>
          <a:bodyPr lIns="0" tIns="0" rIns="0" bIns="0" rtlCol="0" anchor="t">
            <a:spAutoFit/>
          </a:bodyPr>
          <a:lstStyle/>
          <a:p>
            <a:pPr algn="just">
              <a:lnSpc>
                <a:spcPts val="6049"/>
              </a:lnSpc>
            </a:pPr>
            <a:r>
              <a:rPr lang="en-US" sz="5499" spc="175">
                <a:solidFill>
                  <a:srgbClr val="FFFFFF"/>
                </a:solidFill>
                <a:latin typeface="Open Sauce Medium"/>
              </a:rPr>
              <a:t>INTRODUCTION</a:t>
            </a:r>
          </a:p>
        </p:txBody>
      </p:sp>
      <p:sp>
        <p:nvSpPr>
          <p:cNvPr id="9" name="TextBox 9"/>
          <p:cNvSpPr txBox="1"/>
          <p:nvPr/>
        </p:nvSpPr>
        <p:spPr>
          <a:xfrm>
            <a:off x="9696958" y="2284338"/>
            <a:ext cx="6733155" cy="6836283"/>
          </a:xfrm>
          <a:prstGeom prst="rect">
            <a:avLst/>
          </a:prstGeom>
        </p:spPr>
        <p:txBody>
          <a:bodyPr lIns="0" tIns="0" rIns="0" bIns="0" rtlCol="0" anchor="t">
            <a:spAutoFit/>
          </a:bodyPr>
          <a:lstStyle/>
          <a:p>
            <a:pPr algn="just">
              <a:lnSpc>
                <a:spcPts val="3380"/>
              </a:lnSpc>
            </a:pPr>
            <a:r>
              <a:rPr lang="en-US" sz="2299">
                <a:solidFill>
                  <a:srgbClr val="FFFFFF"/>
                </a:solidFill>
                <a:latin typeface="Open Sauce Light"/>
              </a:rPr>
              <a:t>This Project introduces an Arduino-based charging system designed to address challenges associated with energy consumption and battery management in portable electronic devices. The system incorporates a time-based shutdown feature, allowing users to set precise charging durations to prevent overcharging and optimize energy usage. Utilizing an Arduino microcontroller and relay modules, the system offers a simple user interface for customization. The design aims to enhance battery health and energy efficiency compared to traditional charging methods. Through this project, the potential for broader applications in smart charging technologies and sustainable energy practices is highlighted.</a:t>
            </a:r>
          </a:p>
        </p:txBody>
      </p:sp>
      <p:sp>
        <p:nvSpPr>
          <p:cNvPr id="10" name="Freeform 10"/>
          <p:cNvSpPr/>
          <p:nvPr/>
        </p:nvSpPr>
        <p:spPr>
          <a:xfrm>
            <a:off x="215545" y="206884"/>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2"/>
            <a:stretch>
              <a:fillRect/>
            </a:stretch>
          </a:blipFill>
        </p:spPr>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676584" y="1889847"/>
            <a:ext cx="5126198" cy="6685837"/>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5181655" y="555847"/>
            <a:ext cx="7924690" cy="945706"/>
            <a:chOff x="0" y="0"/>
            <a:chExt cx="10566253" cy="1260942"/>
          </a:xfrm>
        </p:grpSpPr>
        <p:sp>
          <p:nvSpPr>
            <p:cNvPr id="4" name="TextBox 4"/>
            <p:cNvSpPr txBox="1"/>
            <p:nvPr/>
          </p:nvSpPr>
          <p:spPr>
            <a:xfrm>
              <a:off x="0" y="47625"/>
              <a:ext cx="4883840" cy="1213317"/>
            </a:xfrm>
            <a:prstGeom prst="rect">
              <a:avLst/>
            </a:prstGeom>
          </p:spPr>
          <p:txBody>
            <a:bodyPr lIns="0" tIns="0" rIns="0" bIns="0" rtlCol="0" anchor="t">
              <a:spAutoFit/>
            </a:bodyPr>
            <a:lstStyle/>
            <a:p>
              <a:pPr algn="r">
                <a:lnSpc>
                  <a:spcPts val="6836"/>
                </a:lnSpc>
              </a:pPr>
              <a:r>
                <a:rPr lang="en-US" sz="6215" spc="198">
                  <a:solidFill>
                    <a:srgbClr val="FFFFFF"/>
                  </a:solidFill>
                  <a:latin typeface="Days"/>
                </a:rPr>
                <a:t>BLOCK</a:t>
              </a:r>
            </a:p>
          </p:txBody>
        </p:sp>
        <p:sp>
          <p:nvSpPr>
            <p:cNvPr id="5" name="TextBox 5"/>
            <p:cNvSpPr txBox="1"/>
            <p:nvPr/>
          </p:nvSpPr>
          <p:spPr>
            <a:xfrm>
              <a:off x="1751155" y="57150"/>
              <a:ext cx="8815098" cy="1203792"/>
            </a:xfrm>
            <a:prstGeom prst="rect">
              <a:avLst/>
            </a:prstGeom>
          </p:spPr>
          <p:txBody>
            <a:bodyPr lIns="0" tIns="0" rIns="0" bIns="0" rtlCol="0" anchor="t">
              <a:spAutoFit/>
            </a:bodyPr>
            <a:lstStyle/>
            <a:p>
              <a:pPr algn="r">
                <a:lnSpc>
                  <a:spcPts val="6836"/>
                </a:lnSpc>
              </a:pPr>
              <a:r>
                <a:rPr lang="en-US" sz="6215" spc="198">
                  <a:solidFill>
                    <a:srgbClr val="FFFFFF"/>
                  </a:solidFill>
                  <a:latin typeface="Open Sauce Medium"/>
                </a:rPr>
                <a:t>DIAGRAM</a:t>
              </a:r>
            </a:p>
          </p:txBody>
        </p:sp>
      </p:grpSp>
      <p:grpSp>
        <p:nvGrpSpPr>
          <p:cNvPr id="6" name="Group 6"/>
          <p:cNvGrpSpPr/>
          <p:nvPr/>
        </p:nvGrpSpPr>
        <p:grpSpPr>
          <a:xfrm>
            <a:off x="2147730" y="2116270"/>
            <a:ext cx="13992541" cy="7142030"/>
            <a:chOff x="0" y="0"/>
            <a:chExt cx="18656721" cy="9522706"/>
          </a:xfrm>
        </p:grpSpPr>
        <p:sp>
          <p:nvSpPr>
            <p:cNvPr id="7" name="AutoShape 7"/>
            <p:cNvSpPr/>
            <p:nvPr/>
          </p:nvSpPr>
          <p:spPr>
            <a:xfrm>
              <a:off x="4893634" y="4575091"/>
              <a:ext cx="2078175" cy="0"/>
            </a:xfrm>
            <a:prstGeom prst="line">
              <a:avLst/>
            </a:prstGeom>
            <a:ln w="50800" cap="flat">
              <a:solidFill>
                <a:srgbClr val="FFFFFF"/>
              </a:solidFill>
              <a:prstDash val="solid"/>
              <a:headEnd type="none" w="sm" len="sm"/>
              <a:tailEnd type="triangle" w="lg" len="med"/>
            </a:ln>
          </p:spPr>
        </p:sp>
        <p:sp>
          <p:nvSpPr>
            <p:cNvPr id="8" name="AutoShape 8"/>
            <p:cNvSpPr/>
            <p:nvPr/>
          </p:nvSpPr>
          <p:spPr>
            <a:xfrm flipH="1" flipV="1">
              <a:off x="9848544" y="2520044"/>
              <a:ext cx="0" cy="849184"/>
            </a:xfrm>
            <a:prstGeom prst="line">
              <a:avLst/>
            </a:prstGeom>
            <a:ln w="50800" cap="flat">
              <a:solidFill>
                <a:srgbClr val="FFFFFF"/>
              </a:solidFill>
              <a:prstDash val="solid"/>
              <a:headEnd type="none" w="sm" len="sm"/>
              <a:tailEnd type="triangle" w="lg" len="med"/>
            </a:ln>
          </p:spPr>
        </p:sp>
        <p:sp>
          <p:nvSpPr>
            <p:cNvPr id="9" name="AutoShape 9"/>
            <p:cNvSpPr/>
            <p:nvPr/>
          </p:nvSpPr>
          <p:spPr>
            <a:xfrm>
              <a:off x="9823144" y="5835113"/>
              <a:ext cx="0" cy="1192195"/>
            </a:xfrm>
            <a:prstGeom prst="line">
              <a:avLst/>
            </a:prstGeom>
            <a:ln w="50800" cap="flat">
              <a:solidFill>
                <a:srgbClr val="FFFFFF"/>
              </a:solidFill>
              <a:prstDash val="solid"/>
              <a:headEnd type="none" w="sm" len="sm"/>
              <a:tailEnd type="triangle" w="lg" len="med"/>
            </a:ln>
          </p:spPr>
        </p:sp>
        <p:sp>
          <p:nvSpPr>
            <p:cNvPr id="10" name="AutoShape 10"/>
            <p:cNvSpPr/>
            <p:nvPr/>
          </p:nvSpPr>
          <p:spPr>
            <a:xfrm flipV="1">
              <a:off x="12295699" y="8262684"/>
              <a:ext cx="1467388" cy="25398"/>
            </a:xfrm>
            <a:prstGeom prst="line">
              <a:avLst/>
            </a:prstGeom>
            <a:ln w="50800" cap="flat">
              <a:solidFill>
                <a:srgbClr val="FFFFFF"/>
              </a:solidFill>
              <a:prstDash val="solid"/>
              <a:headEnd type="none" w="sm" len="sm"/>
              <a:tailEnd type="triangle" w="lg" len="med"/>
            </a:ln>
          </p:spPr>
        </p:sp>
        <p:grpSp>
          <p:nvGrpSpPr>
            <p:cNvPr id="11" name="Group 11"/>
            <p:cNvGrpSpPr/>
            <p:nvPr/>
          </p:nvGrpSpPr>
          <p:grpSpPr>
            <a:xfrm>
              <a:off x="0" y="3315069"/>
              <a:ext cx="4893634" cy="2520044"/>
              <a:chOff x="0" y="0"/>
              <a:chExt cx="966644" cy="497787"/>
            </a:xfrm>
          </p:grpSpPr>
          <p:sp>
            <p:nvSpPr>
              <p:cNvPr id="12" name="Freeform 12"/>
              <p:cNvSpPr/>
              <p:nvPr/>
            </p:nvSpPr>
            <p:spPr>
              <a:xfrm>
                <a:off x="0" y="0"/>
                <a:ext cx="966644" cy="497787"/>
              </a:xfrm>
              <a:custGeom>
                <a:avLst/>
                <a:gdLst/>
                <a:ahLst/>
                <a:cxnLst/>
                <a:rect l="l" t="t" r="r" b="b"/>
                <a:pathLst>
                  <a:path w="966644" h="497787">
                    <a:moveTo>
                      <a:pt x="107579" y="0"/>
                    </a:moveTo>
                    <a:lnTo>
                      <a:pt x="859065" y="0"/>
                    </a:lnTo>
                    <a:cubicBezTo>
                      <a:pt x="918479" y="0"/>
                      <a:pt x="966644" y="48165"/>
                      <a:pt x="966644" y="107579"/>
                    </a:cubicBezTo>
                    <a:lnTo>
                      <a:pt x="966644" y="390208"/>
                    </a:lnTo>
                    <a:cubicBezTo>
                      <a:pt x="966644" y="449622"/>
                      <a:pt x="918479" y="497787"/>
                      <a:pt x="859065" y="497787"/>
                    </a:cubicBezTo>
                    <a:lnTo>
                      <a:pt x="107579" y="497787"/>
                    </a:lnTo>
                    <a:cubicBezTo>
                      <a:pt x="48165" y="497787"/>
                      <a:pt x="0" y="449622"/>
                      <a:pt x="0" y="390208"/>
                    </a:cubicBezTo>
                    <a:lnTo>
                      <a:pt x="0" y="107579"/>
                    </a:lnTo>
                    <a:cubicBezTo>
                      <a:pt x="0" y="48165"/>
                      <a:pt x="48165" y="0"/>
                      <a:pt x="107579" y="0"/>
                    </a:cubicBezTo>
                    <a:close/>
                  </a:path>
                </a:pathLst>
              </a:custGeom>
              <a:solidFill>
                <a:srgbClr val="FF914D"/>
              </a:solidFill>
              <a:ln w="114300" cap="rnd">
                <a:solidFill>
                  <a:srgbClr val="FFFFFF"/>
                </a:solidFill>
                <a:prstDash val="solid"/>
                <a:round/>
              </a:ln>
            </p:spPr>
          </p:sp>
          <p:sp>
            <p:nvSpPr>
              <p:cNvPr id="13" name="TextBox 13"/>
              <p:cNvSpPr txBox="1"/>
              <p:nvPr/>
            </p:nvSpPr>
            <p:spPr>
              <a:xfrm>
                <a:off x="0" y="-47625"/>
                <a:ext cx="966644" cy="545412"/>
              </a:xfrm>
              <a:prstGeom prst="rect">
                <a:avLst/>
              </a:prstGeom>
            </p:spPr>
            <p:txBody>
              <a:bodyPr lIns="50800" tIns="50800" rIns="50800" bIns="50800" rtlCol="0" anchor="ctr"/>
              <a:lstStyle/>
              <a:p>
                <a:pPr algn="ctr">
                  <a:lnSpc>
                    <a:spcPts val="2419"/>
                  </a:lnSpc>
                </a:pPr>
                <a:r>
                  <a:rPr lang="en-US" sz="2199" spc="87">
                    <a:solidFill>
                      <a:srgbClr val="FFFFFF"/>
                    </a:solidFill>
                    <a:latin typeface="Agrandir Narrow Bold"/>
                  </a:rPr>
                  <a:t>ROTARY ENCODER</a:t>
                </a:r>
              </a:p>
            </p:txBody>
          </p:sp>
        </p:grpSp>
        <p:grpSp>
          <p:nvGrpSpPr>
            <p:cNvPr id="14" name="Group 14"/>
            <p:cNvGrpSpPr/>
            <p:nvPr/>
          </p:nvGrpSpPr>
          <p:grpSpPr>
            <a:xfrm>
              <a:off x="6971809" y="3369228"/>
              <a:ext cx="5651868" cy="2411725"/>
              <a:chOff x="0" y="0"/>
              <a:chExt cx="1116418" cy="476390"/>
            </a:xfrm>
          </p:grpSpPr>
          <p:sp>
            <p:nvSpPr>
              <p:cNvPr id="15" name="Freeform 15"/>
              <p:cNvSpPr/>
              <p:nvPr/>
            </p:nvSpPr>
            <p:spPr>
              <a:xfrm>
                <a:off x="0" y="0"/>
                <a:ext cx="1116418" cy="476390"/>
              </a:xfrm>
              <a:custGeom>
                <a:avLst/>
                <a:gdLst/>
                <a:ahLst/>
                <a:cxnLst/>
                <a:rect l="l" t="t" r="r" b="b"/>
                <a:pathLst>
                  <a:path w="1116418" h="476390">
                    <a:moveTo>
                      <a:pt x="93146" y="0"/>
                    </a:moveTo>
                    <a:lnTo>
                      <a:pt x="1023272" y="0"/>
                    </a:lnTo>
                    <a:cubicBezTo>
                      <a:pt x="1074715" y="0"/>
                      <a:pt x="1116418" y="41703"/>
                      <a:pt x="1116418" y="93146"/>
                    </a:cubicBezTo>
                    <a:lnTo>
                      <a:pt x="1116418" y="383244"/>
                    </a:lnTo>
                    <a:cubicBezTo>
                      <a:pt x="1116418" y="407948"/>
                      <a:pt x="1106605" y="431640"/>
                      <a:pt x="1089136" y="449108"/>
                    </a:cubicBezTo>
                    <a:cubicBezTo>
                      <a:pt x="1071668" y="466577"/>
                      <a:pt x="1047976" y="476390"/>
                      <a:pt x="1023272" y="476390"/>
                    </a:cubicBezTo>
                    <a:lnTo>
                      <a:pt x="93146" y="476390"/>
                    </a:lnTo>
                    <a:cubicBezTo>
                      <a:pt x="68442" y="476390"/>
                      <a:pt x="44750" y="466577"/>
                      <a:pt x="27282" y="449108"/>
                    </a:cubicBezTo>
                    <a:cubicBezTo>
                      <a:pt x="9814" y="431640"/>
                      <a:pt x="0" y="407948"/>
                      <a:pt x="0" y="383244"/>
                    </a:cubicBezTo>
                    <a:lnTo>
                      <a:pt x="0" y="93146"/>
                    </a:lnTo>
                    <a:cubicBezTo>
                      <a:pt x="0" y="68442"/>
                      <a:pt x="9814" y="44750"/>
                      <a:pt x="27282" y="27282"/>
                    </a:cubicBezTo>
                    <a:cubicBezTo>
                      <a:pt x="44750" y="9814"/>
                      <a:pt x="68442" y="0"/>
                      <a:pt x="93146" y="0"/>
                    </a:cubicBezTo>
                    <a:close/>
                  </a:path>
                </a:pathLst>
              </a:custGeom>
              <a:gradFill rotWithShape="1">
                <a:gsLst>
                  <a:gs pos="0">
                    <a:srgbClr val="5170FF">
                      <a:alpha val="100000"/>
                    </a:srgbClr>
                  </a:gs>
                  <a:gs pos="100000">
                    <a:srgbClr val="FF66C4">
                      <a:alpha val="100000"/>
                    </a:srgbClr>
                  </a:gs>
                </a:gsLst>
                <a:lin ang="0"/>
              </a:gradFill>
              <a:ln w="114300" cap="rnd">
                <a:solidFill>
                  <a:srgbClr val="FFFFFF"/>
                </a:solidFill>
                <a:prstDash val="solid"/>
                <a:round/>
              </a:ln>
            </p:spPr>
          </p:sp>
          <p:sp>
            <p:nvSpPr>
              <p:cNvPr id="16" name="TextBox 16"/>
              <p:cNvSpPr txBox="1"/>
              <p:nvPr/>
            </p:nvSpPr>
            <p:spPr>
              <a:xfrm>
                <a:off x="0" y="-47625"/>
                <a:ext cx="1116418" cy="524015"/>
              </a:xfrm>
              <a:prstGeom prst="rect">
                <a:avLst/>
              </a:prstGeom>
            </p:spPr>
            <p:txBody>
              <a:bodyPr lIns="50800" tIns="50800" rIns="50800" bIns="50800" rtlCol="0" anchor="ctr"/>
              <a:lstStyle/>
              <a:p>
                <a:pPr algn="ctr">
                  <a:lnSpc>
                    <a:spcPts val="2419"/>
                  </a:lnSpc>
                </a:pPr>
                <a:r>
                  <a:rPr lang="en-US" sz="2199" spc="87">
                    <a:solidFill>
                      <a:srgbClr val="FFFFFF"/>
                    </a:solidFill>
                    <a:latin typeface="Agrandir Narrow Bold"/>
                  </a:rPr>
                  <a:t>ARDUINO MEGA 2560</a:t>
                </a:r>
              </a:p>
            </p:txBody>
          </p:sp>
        </p:grpSp>
        <p:grpSp>
          <p:nvGrpSpPr>
            <p:cNvPr id="17" name="Group 17"/>
            <p:cNvGrpSpPr/>
            <p:nvPr/>
          </p:nvGrpSpPr>
          <p:grpSpPr>
            <a:xfrm>
              <a:off x="7401727" y="0"/>
              <a:ext cx="4893634" cy="2520044"/>
              <a:chOff x="0" y="0"/>
              <a:chExt cx="966644" cy="497787"/>
            </a:xfrm>
          </p:grpSpPr>
          <p:sp>
            <p:nvSpPr>
              <p:cNvPr id="18" name="Freeform 18"/>
              <p:cNvSpPr/>
              <p:nvPr/>
            </p:nvSpPr>
            <p:spPr>
              <a:xfrm>
                <a:off x="0" y="0"/>
                <a:ext cx="966644" cy="497787"/>
              </a:xfrm>
              <a:custGeom>
                <a:avLst/>
                <a:gdLst/>
                <a:ahLst/>
                <a:cxnLst/>
                <a:rect l="l" t="t" r="r" b="b"/>
                <a:pathLst>
                  <a:path w="966644" h="497787">
                    <a:moveTo>
                      <a:pt x="107579" y="0"/>
                    </a:moveTo>
                    <a:lnTo>
                      <a:pt x="859065" y="0"/>
                    </a:lnTo>
                    <a:cubicBezTo>
                      <a:pt x="918479" y="0"/>
                      <a:pt x="966644" y="48165"/>
                      <a:pt x="966644" y="107579"/>
                    </a:cubicBezTo>
                    <a:lnTo>
                      <a:pt x="966644" y="390208"/>
                    </a:lnTo>
                    <a:cubicBezTo>
                      <a:pt x="966644" y="449622"/>
                      <a:pt x="918479" y="497787"/>
                      <a:pt x="859065" y="497787"/>
                    </a:cubicBezTo>
                    <a:lnTo>
                      <a:pt x="107579" y="497787"/>
                    </a:lnTo>
                    <a:cubicBezTo>
                      <a:pt x="48165" y="497787"/>
                      <a:pt x="0" y="449622"/>
                      <a:pt x="0" y="390208"/>
                    </a:cubicBezTo>
                    <a:lnTo>
                      <a:pt x="0" y="107579"/>
                    </a:lnTo>
                    <a:cubicBezTo>
                      <a:pt x="0" y="48165"/>
                      <a:pt x="48165" y="0"/>
                      <a:pt x="107579" y="0"/>
                    </a:cubicBezTo>
                    <a:close/>
                  </a:path>
                </a:pathLst>
              </a:custGeom>
              <a:solidFill>
                <a:srgbClr val="FF914D"/>
              </a:solidFill>
              <a:ln w="114300" cap="rnd">
                <a:solidFill>
                  <a:srgbClr val="FFFFFF"/>
                </a:solidFill>
                <a:prstDash val="solid"/>
                <a:round/>
              </a:ln>
            </p:spPr>
          </p:sp>
          <p:sp>
            <p:nvSpPr>
              <p:cNvPr id="19" name="TextBox 19"/>
              <p:cNvSpPr txBox="1"/>
              <p:nvPr/>
            </p:nvSpPr>
            <p:spPr>
              <a:xfrm>
                <a:off x="0" y="-47625"/>
                <a:ext cx="966644" cy="545412"/>
              </a:xfrm>
              <a:prstGeom prst="rect">
                <a:avLst/>
              </a:prstGeom>
            </p:spPr>
            <p:txBody>
              <a:bodyPr lIns="50800" tIns="50800" rIns="50800" bIns="50800" rtlCol="0" anchor="ctr"/>
              <a:lstStyle/>
              <a:p>
                <a:pPr algn="ctr">
                  <a:lnSpc>
                    <a:spcPts val="2419"/>
                  </a:lnSpc>
                </a:pPr>
                <a:r>
                  <a:rPr lang="en-US" sz="2199" spc="87">
                    <a:solidFill>
                      <a:srgbClr val="FFFFFF"/>
                    </a:solidFill>
                    <a:latin typeface="Agrandir Narrow Bold"/>
                  </a:rPr>
                  <a:t>16X2 LCD DISPLAY</a:t>
                </a:r>
              </a:p>
            </p:txBody>
          </p:sp>
        </p:grpSp>
        <p:grpSp>
          <p:nvGrpSpPr>
            <p:cNvPr id="20" name="Group 20"/>
            <p:cNvGrpSpPr/>
            <p:nvPr/>
          </p:nvGrpSpPr>
          <p:grpSpPr>
            <a:xfrm>
              <a:off x="7350927" y="7002662"/>
              <a:ext cx="4893634" cy="2520044"/>
              <a:chOff x="0" y="0"/>
              <a:chExt cx="966644" cy="497787"/>
            </a:xfrm>
          </p:grpSpPr>
          <p:sp>
            <p:nvSpPr>
              <p:cNvPr id="21" name="Freeform 21"/>
              <p:cNvSpPr/>
              <p:nvPr/>
            </p:nvSpPr>
            <p:spPr>
              <a:xfrm>
                <a:off x="0" y="0"/>
                <a:ext cx="966644" cy="497787"/>
              </a:xfrm>
              <a:custGeom>
                <a:avLst/>
                <a:gdLst/>
                <a:ahLst/>
                <a:cxnLst/>
                <a:rect l="l" t="t" r="r" b="b"/>
                <a:pathLst>
                  <a:path w="966644" h="497787">
                    <a:moveTo>
                      <a:pt x="107579" y="0"/>
                    </a:moveTo>
                    <a:lnTo>
                      <a:pt x="859065" y="0"/>
                    </a:lnTo>
                    <a:cubicBezTo>
                      <a:pt x="918479" y="0"/>
                      <a:pt x="966644" y="48165"/>
                      <a:pt x="966644" y="107579"/>
                    </a:cubicBezTo>
                    <a:lnTo>
                      <a:pt x="966644" y="390208"/>
                    </a:lnTo>
                    <a:cubicBezTo>
                      <a:pt x="966644" y="449622"/>
                      <a:pt x="918479" y="497787"/>
                      <a:pt x="859065" y="497787"/>
                    </a:cubicBezTo>
                    <a:lnTo>
                      <a:pt x="107579" y="497787"/>
                    </a:lnTo>
                    <a:cubicBezTo>
                      <a:pt x="48165" y="497787"/>
                      <a:pt x="0" y="449622"/>
                      <a:pt x="0" y="390208"/>
                    </a:cubicBezTo>
                    <a:lnTo>
                      <a:pt x="0" y="107579"/>
                    </a:lnTo>
                    <a:cubicBezTo>
                      <a:pt x="0" y="48165"/>
                      <a:pt x="48165" y="0"/>
                      <a:pt x="107579" y="0"/>
                    </a:cubicBezTo>
                    <a:close/>
                  </a:path>
                </a:pathLst>
              </a:custGeom>
              <a:solidFill>
                <a:srgbClr val="FF914D"/>
              </a:solidFill>
              <a:ln w="114300" cap="rnd">
                <a:solidFill>
                  <a:srgbClr val="FFFFFF"/>
                </a:solidFill>
                <a:prstDash val="solid"/>
                <a:round/>
              </a:ln>
            </p:spPr>
          </p:sp>
          <p:sp>
            <p:nvSpPr>
              <p:cNvPr id="22" name="TextBox 22"/>
              <p:cNvSpPr txBox="1"/>
              <p:nvPr/>
            </p:nvSpPr>
            <p:spPr>
              <a:xfrm>
                <a:off x="0" y="-47625"/>
                <a:ext cx="966644" cy="545412"/>
              </a:xfrm>
              <a:prstGeom prst="rect">
                <a:avLst/>
              </a:prstGeom>
            </p:spPr>
            <p:txBody>
              <a:bodyPr lIns="50800" tIns="50800" rIns="50800" bIns="50800" rtlCol="0" anchor="ctr"/>
              <a:lstStyle/>
              <a:p>
                <a:pPr algn="ctr">
                  <a:lnSpc>
                    <a:spcPts val="2419"/>
                  </a:lnSpc>
                </a:pPr>
                <a:r>
                  <a:rPr lang="en-US" sz="2199" spc="87">
                    <a:solidFill>
                      <a:srgbClr val="FFFFFF"/>
                    </a:solidFill>
                    <a:latin typeface="Agrandir Narrow Bold"/>
                  </a:rPr>
                  <a:t>5V RELAY MODULE</a:t>
                </a:r>
              </a:p>
            </p:txBody>
          </p:sp>
        </p:grpSp>
        <p:grpSp>
          <p:nvGrpSpPr>
            <p:cNvPr id="23" name="Group 23"/>
            <p:cNvGrpSpPr/>
            <p:nvPr/>
          </p:nvGrpSpPr>
          <p:grpSpPr>
            <a:xfrm>
              <a:off x="13763087" y="7002662"/>
              <a:ext cx="4893634" cy="2520044"/>
              <a:chOff x="0" y="0"/>
              <a:chExt cx="966644" cy="497787"/>
            </a:xfrm>
          </p:grpSpPr>
          <p:sp>
            <p:nvSpPr>
              <p:cNvPr id="24" name="Freeform 24"/>
              <p:cNvSpPr/>
              <p:nvPr/>
            </p:nvSpPr>
            <p:spPr>
              <a:xfrm>
                <a:off x="0" y="0"/>
                <a:ext cx="966644" cy="497787"/>
              </a:xfrm>
              <a:custGeom>
                <a:avLst/>
                <a:gdLst/>
                <a:ahLst/>
                <a:cxnLst/>
                <a:rect l="l" t="t" r="r" b="b"/>
                <a:pathLst>
                  <a:path w="966644" h="497787">
                    <a:moveTo>
                      <a:pt x="107579" y="0"/>
                    </a:moveTo>
                    <a:lnTo>
                      <a:pt x="859065" y="0"/>
                    </a:lnTo>
                    <a:cubicBezTo>
                      <a:pt x="918479" y="0"/>
                      <a:pt x="966644" y="48165"/>
                      <a:pt x="966644" y="107579"/>
                    </a:cubicBezTo>
                    <a:lnTo>
                      <a:pt x="966644" y="390208"/>
                    </a:lnTo>
                    <a:cubicBezTo>
                      <a:pt x="966644" y="449622"/>
                      <a:pt x="918479" y="497787"/>
                      <a:pt x="859065" y="497787"/>
                    </a:cubicBezTo>
                    <a:lnTo>
                      <a:pt x="107579" y="497787"/>
                    </a:lnTo>
                    <a:cubicBezTo>
                      <a:pt x="48165" y="497787"/>
                      <a:pt x="0" y="449622"/>
                      <a:pt x="0" y="390208"/>
                    </a:cubicBezTo>
                    <a:lnTo>
                      <a:pt x="0" y="107579"/>
                    </a:lnTo>
                    <a:cubicBezTo>
                      <a:pt x="0" y="48165"/>
                      <a:pt x="48165" y="0"/>
                      <a:pt x="107579" y="0"/>
                    </a:cubicBezTo>
                    <a:close/>
                  </a:path>
                </a:pathLst>
              </a:custGeom>
              <a:solidFill>
                <a:srgbClr val="FF914D"/>
              </a:solidFill>
              <a:ln w="114300" cap="rnd">
                <a:solidFill>
                  <a:srgbClr val="FFFFFF"/>
                </a:solidFill>
                <a:prstDash val="solid"/>
                <a:round/>
              </a:ln>
            </p:spPr>
          </p:sp>
          <p:sp>
            <p:nvSpPr>
              <p:cNvPr id="25" name="TextBox 25"/>
              <p:cNvSpPr txBox="1"/>
              <p:nvPr/>
            </p:nvSpPr>
            <p:spPr>
              <a:xfrm>
                <a:off x="0" y="-47625"/>
                <a:ext cx="966644" cy="545412"/>
              </a:xfrm>
              <a:prstGeom prst="rect">
                <a:avLst/>
              </a:prstGeom>
            </p:spPr>
            <p:txBody>
              <a:bodyPr lIns="50800" tIns="50800" rIns="50800" bIns="50800" rtlCol="0" anchor="ctr"/>
              <a:lstStyle/>
              <a:p>
                <a:pPr algn="ctr">
                  <a:lnSpc>
                    <a:spcPts val="2419"/>
                  </a:lnSpc>
                </a:pPr>
                <a:r>
                  <a:rPr lang="en-US" sz="2199" spc="87">
                    <a:solidFill>
                      <a:srgbClr val="FFFFFF"/>
                    </a:solidFill>
                    <a:latin typeface="Agrandir Narrow Bold"/>
                  </a:rPr>
                  <a:t>SINGLE SOCKET POWER OUTLET BOX</a:t>
                </a:r>
              </a:p>
            </p:txBody>
          </p:sp>
        </p:grpSp>
      </p:grpSp>
      <p:sp>
        <p:nvSpPr>
          <p:cNvPr id="26" name="Freeform 26"/>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4706005" y="1085850"/>
            <a:ext cx="8875990"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WORKING PRINCIPLE</a:t>
            </a:r>
          </a:p>
        </p:txBody>
      </p:sp>
      <p:sp>
        <p:nvSpPr>
          <p:cNvPr id="4" name="TextBox 4"/>
          <p:cNvSpPr txBox="1"/>
          <p:nvPr/>
        </p:nvSpPr>
        <p:spPr>
          <a:xfrm>
            <a:off x="2070279" y="2684684"/>
            <a:ext cx="14147441" cy="6089417"/>
          </a:xfrm>
          <a:prstGeom prst="rect">
            <a:avLst/>
          </a:prstGeom>
        </p:spPr>
        <p:txBody>
          <a:bodyPr lIns="0" tIns="0" rIns="0" bIns="0" rtlCol="0" anchor="t">
            <a:spAutoFit/>
          </a:bodyPr>
          <a:lstStyle/>
          <a:p>
            <a:pPr algn="just">
              <a:lnSpc>
                <a:spcPts val="3731"/>
              </a:lnSpc>
            </a:pPr>
            <a:r>
              <a:rPr lang="en-US" sz="2703" spc="86">
                <a:solidFill>
                  <a:srgbClr val="FFFFFF"/>
                </a:solidFill>
                <a:latin typeface="Open Sauce Medium"/>
              </a:rPr>
              <a:t>THE WORKING PRINCIPLE OF THE ARDUINO-BASED CHARGING SYSTEM WITH A TIME-BASED SHUTDOWN FEATURE BEGINS WHEN THE USER SETS A DESIRED CHARGING DURATION USING A SIMPLE INTERFACE CONNECTED TO THE ARDUINO MICROCONTROLLER. UPON INITIATION, THE SYSTEM STARTS THE CHARGING PROCESS BY ACTIVATING A RELAY MODULE THAT ALLOWS POWER TO FLOW FROM THE POWER SOURCE TO THE DEVICE BEING CHARGED. THE ARDUINO CONTINUOUSLY MONITORS THE ELAPSED TIME AGAINST THE USER-SET DURATION. ONCE THE PRESET TIME IS REACHED, THE ARDUINO SENDS A COMMAND TO THE RELAY MODULE TO CUT OFF THE POWER SUPPLY, EFFECTIVELY STOPPING THE CHARGING PROCESS AND PREVENTING OVERCHARGING. THIS MECHANISM ENSURES THAT THE DEVICE IS CHARGED FOR EXACTLY THE DURATION SPECIFIED BY THE USER, PROMOTING BOTH SAFETY AND ENERGY EFFICIENCY.</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4" name="TextBox 4"/>
          <p:cNvSpPr txBox="1"/>
          <p:nvPr/>
        </p:nvSpPr>
        <p:spPr>
          <a:xfrm>
            <a:off x="4497169" y="1085850"/>
            <a:ext cx="9293662"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SCHEMATIC DIAGRAM</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grpSp>
        <p:nvGrpSpPr>
          <p:cNvPr id="6" name="Group 5"/>
          <p:cNvGrpSpPr/>
          <p:nvPr/>
        </p:nvGrpSpPr>
        <p:grpSpPr>
          <a:xfrm>
            <a:off x="1600200" y="2511370"/>
            <a:ext cx="15087600" cy="7239000"/>
            <a:chOff x="0" y="0"/>
            <a:chExt cx="5943600" cy="4173855"/>
          </a:xfrm>
        </p:grpSpPr>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5943600" cy="4173855"/>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23657" y="2982685"/>
              <a:ext cx="863600" cy="803275"/>
            </a:xfrm>
            <a:prstGeom prst="rect">
              <a:avLst/>
            </a:prstGeom>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5972294" y="1085850"/>
            <a:ext cx="6343412"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APPLICATIONS</a:t>
            </a:r>
          </a:p>
        </p:txBody>
      </p:sp>
      <p:sp>
        <p:nvSpPr>
          <p:cNvPr id="4" name="TextBox 4"/>
          <p:cNvSpPr txBox="1"/>
          <p:nvPr/>
        </p:nvSpPr>
        <p:spPr>
          <a:xfrm>
            <a:off x="1593225" y="2941418"/>
            <a:ext cx="15101550" cy="5480643"/>
          </a:xfrm>
          <a:prstGeom prst="rect">
            <a:avLst/>
          </a:prstGeom>
        </p:spPr>
        <p:txBody>
          <a:bodyPr lIns="0" tIns="0" rIns="0" bIns="0" rtlCol="0" anchor="t">
            <a:spAutoFit/>
          </a:bodyPr>
          <a:lstStyle/>
          <a:p>
            <a:pPr algn="just">
              <a:lnSpc>
                <a:spcPts val="3355"/>
              </a:lnSpc>
            </a:pPr>
            <a:r>
              <a:rPr lang="en-US" sz="2431" spc="77">
                <a:solidFill>
                  <a:srgbClr val="FFFFFF"/>
                </a:solidFill>
                <a:latin typeface="Open Sauce Medium"/>
              </a:rPr>
              <a:t>(1) Consumer Electronics: Integration into smartphones, tablets, and laptops for optimized battery charging, enhancing user convenience and device longevity.</a:t>
            </a:r>
          </a:p>
          <a:p>
            <a:pPr algn="just">
              <a:lnSpc>
                <a:spcPts val="3355"/>
              </a:lnSpc>
            </a:pPr>
            <a:r>
              <a:rPr lang="en-US" sz="2431" spc="77">
                <a:solidFill>
                  <a:srgbClr val="FFFFFF"/>
                </a:solidFill>
                <a:latin typeface="Open Sauce"/>
              </a:rPr>
              <a:t>(2) </a:t>
            </a:r>
            <a:r>
              <a:rPr lang="en-US" sz="2431" spc="77">
                <a:solidFill>
                  <a:srgbClr val="FFFFFF"/>
                </a:solidFill>
                <a:latin typeface="Open Sauce Medium"/>
              </a:rPr>
              <a:t>Smart Homes: Incorporation into home automation systems for efficient management of power consumption, contributing to energy conservation and cost savings.</a:t>
            </a:r>
          </a:p>
          <a:p>
            <a:pPr algn="just">
              <a:lnSpc>
                <a:spcPts val="3355"/>
              </a:lnSpc>
            </a:pPr>
            <a:r>
              <a:rPr lang="en-US" sz="2431" spc="77">
                <a:solidFill>
                  <a:srgbClr val="FFFFFF"/>
                </a:solidFill>
                <a:latin typeface="Open Sauce Medium"/>
              </a:rPr>
              <a:t>(3) Electric Vehicles: Implementation in electric vehicle charging stations to prevent overcharging and promote safe and sustainable charging practices.</a:t>
            </a:r>
          </a:p>
          <a:p>
            <a:pPr algn="just">
              <a:lnSpc>
                <a:spcPts val="3355"/>
              </a:lnSpc>
            </a:pPr>
            <a:r>
              <a:rPr lang="en-US" sz="2431" spc="77">
                <a:solidFill>
                  <a:srgbClr val="FFFFFF"/>
                </a:solidFill>
                <a:latin typeface="Open Sauce"/>
              </a:rPr>
              <a:t>(4) </a:t>
            </a:r>
            <a:r>
              <a:rPr lang="en-US" sz="2431" spc="77">
                <a:solidFill>
                  <a:srgbClr val="FFFFFF"/>
                </a:solidFill>
                <a:latin typeface="Open Sauce Medium"/>
              </a:rPr>
              <a:t>IoT Devices: Utilization in Internet of Things (IoT) devices and sensors for autonomous energy management, facilitating remote monitoring and control.</a:t>
            </a:r>
          </a:p>
          <a:p>
            <a:pPr algn="just">
              <a:lnSpc>
                <a:spcPts val="3355"/>
              </a:lnSpc>
            </a:pPr>
            <a:r>
              <a:rPr lang="en-US" sz="2431" spc="77">
                <a:solidFill>
                  <a:srgbClr val="FFFFFF"/>
                </a:solidFill>
                <a:latin typeface="Open Sauce"/>
              </a:rPr>
              <a:t>(5) </a:t>
            </a:r>
            <a:r>
              <a:rPr lang="en-US" sz="2431" spc="77">
                <a:solidFill>
                  <a:srgbClr val="FFFFFF"/>
                </a:solidFill>
                <a:latin typeface="Open Sauce Medium"/>
              </a:rPr>
              <a:t>Industrial Automation: Deployment in industrial settings to regulate the charging of machinery and equipment, minimizing downtime and maximizing operational efficiency.</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6335494" y="1085850"/>
            <a:ext cx="5617012"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CONCLUSION</a:t>
            </a:r>
          </a:p>
        </p:txBody>
      </p:sp>
      <p:sp>
        <p:nvSpPr>
          <p:cNvPr id="4" name="TextBox 4"/>
          <p:cNvSpPr txBox="1"/>
          <p:nvPr/>
        </p:nvSpPr>
        <p:spPr>
          <a:xfrm>
            <a:off x="2058911" y="3305206"/>
            <a:ext cx="14170178" cy="3638488"/>
          </a:xfrm>
          <a:prstGeom prst="rect">
            <a:avLst/>
          </a:prstGeom>
        </p:spPr>
        <p:txBody>
          <a:bodyPr lIns="0" tIns="0" rIns="0" bIns="0" rtlCol="0" anchor="t">
            <a:spAutoFit/>
          </a:bodyPr>
          <a:lstStyle/>
          <a:p>
            <a:pPr algn="just">
              <a:lnSpc>
                <a:spcPts val="3630"/>
              </a:lnSpc>
            </a:pPr>
            <a:r>
              <a:rPr lang="en-US" sz="2630" spc="84">
                <a:solidFill>
                  <a:srgbClr val="FFFFFF"/>
                </a:solidFill>
                <a:latin typeface="Open Sauce Medium"/>
              </a:rPr>
              <a:t>The Arduino-based charging system with time-based shutdown represents a significant advancement in charging technology, offering users a customizable and energy-efficient solution to manage their devices' battery charging process effectively. By integrating Arduino microcontroller technology with relay modules and user interface elements, this project ensures optimal charging durations while preventing overcharging risks, thereby promoting both user convenience and energy conservation.</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5864066" y="1085850"/>
            <a:ext cx="6559868"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FUTURE SCOPE</a:t>
            </a:r>
          </a:p>
        </p:txBody>
      </p:sp>
      <p:sp>
        <p:nvSpPr>
          <p:cNvPr id="4" name="TextBox 4"/>
          <p:cNvSpPr txBox="1"/>
          <p:nvPr/>
        </p:nvSpPr>
        <p:spPr>
          <a:xfrm>
            <a:off x="2058911" y="2784126"/>
            <a:ext cx="14170178" cy="5926318"/>
          </a:xfrm>
          <a:prstGeom prst="rect">
            <a:avLst/>
          </a:prstGeom>
        </p:spPr>
        <p:txBody>
          <a:bodyPr lIns="0" tIns="0" rIns="0" bIns="0" rtlCol="0" anchor="t">
            <a:spAutoFit/>
          </a:bodyPr>
          <a:lstStyle/>
          <a:p>
            <a:pPr algn="just">
              <a:lnSpc>
                <a:spcPts val="3630"/>
              </a:lnSpc>
            </a:pPr>
            <a:r>
              <a:rPr lang="en-US" sz="2630" spc="84">
                <a:solidFill>
                  <a:srgbClr val="FFFFFF"/>
                </a:solidFill>
                <a:latin typeface="Open Sauce Medium"/>
              </a:rPr>
              <a:t>THE POTENTIAL FOR FURTHER DEVELOPMENT AND APPLICATION OF THIS PROJECT IS VAST. FUTURE ENHANCEMENTS COULD INCLUDE:</a:t>
            </a:r>
          </a:p>
          <a:p>
            <a:pPr marL="568004" lvl="1" indent="-284002" algn="just">
              <a:lnSpc>
                <a:spcPts val="3630"/>
              </a:lnSpc>
              <a:buAutoNum type="arabicPeriod"/>
            </a:pPr>
            <a:r>
              <a:rPr lang="en-US" sz="2630" spc="84">
                <a:solidFill>
                  <a:srgbClr val="FFFFFF"/>
                </a:solidFill>
                <a:latin typeface="Open Sauce Medium"/>
              </a:rPr>
              <a:t>Integration with renewable energy sources for eco-friendly charging solutions.</a:t>
            </a:r>
          </a:p>
          <a:p>
            <a:pPr marL="568004" lvl="1" indent="-284002" algn="just">
              <a:lnSpc>
                <a:spcPts val="3630"/>
              </a:lnSpc>
              <a:buAutoNum type="arabicPeriod"/>
            </a:pPr>
            <a:r>
              <a:rPr lang="en-US" sz="2630" spc="84">
                <a:solidFill>
                  <a:srgbClr val="FFFFFF"/>
                </a:solidFill>
                <a:latin typeface="Open Sauce Medium"/>
              </a:rPr>
              <a:t>Incorporation of artificial intelligence algorithms for adaptive charging based on usage patterns.</a:t>
            </a:r>
          </a:p>
          <a:p>
            <a:pPr marL="568004" lvl="1" indent="-284002" algn="just">
              <a:lnSpc>
                <a:spcPts val="3630"/>
              </a:lnSpc>
              <a:buAutoNum type="arabicPeriod"/>
            </a:pPr>
            <a:r>
              <a:rPr lang="en-US" sz="2630" spc="84">
                <a:solidFill>
                  <a:srgbClr val="FFFFFF"/>
                </a:solidFill>
                <a:latin typeface="Open Sauce Medium"/>
              </a:rPr>
              <a:t>Expansion into smart city infrastructure for intelligent energy management.</a:t>
            </a:r>
          </a:p>
          <a:p>
            <a:pPr marL="568004" lvl="1" indent="-284002" algn="just">
              <a:lnSpc>
                <a:spcPts val="3630"/>
              </a:lnSpc>
              <a:buAutoNum type="arabicPeriod"/>
            </a:pPr>
            <a:r>
              <a:rPr lang="en-US" sz="2630" spc="84">
                <a:solidFill>
                  <a:srgbClr val="FFFFFF"/>
                </a:solidFill>
                <a:latin typeface="Open Sauce Medium"/>
              </a:rPr>
              <a:t>Collaboration with electric vehicle manufacturers to standardize charging protocols.</a:t>
            </a:r>
          </a:p>
          <a:p>
            <a:pPr marL="568004" lvl="1" indent="-284002" algn="just">
              <a:lnSpc>
                <a:spcPts val="3630"/>
              </a:lnSpc>
              <a:buAutoNum type="arabicPeriod"/>
            </a:pPr>
            <a:r>
              <a:rPr lang="en-US" sz="2630" spc="84">
                <a:solidFill>
                  <a:srgbClr val="FFFFFF"/>
                </a:solidFill>
                <a:latin typeface="Open Sauce Medium"/>
              </a:rPr>
              <a:t>Exploration of wireless charging technologies for enhanced user experience and convenience.</a:t>
            </a:r>
          </a:p>
          <a:p>
            <a:pPr algn="just">
              <a:lnSpc>
                <a:spcPts val="3630"/>
              </a:lnSpc>
            </a:pPr>
            <a:endParaRPr lang="en-US" sz="2630" spc="84">
              <a:solidFill>
                <a:srgbClr val="FFFFFF"/>
              </a:solidFill>
              <a:latin typeface="Open Sauce Medium"/>
            </a:endParaRP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899714" y="2148660"/>
            <a:ext cx="14488573" cy="7336615"/>
          </a:xfrm>
          <a:prstGeom prst="rect">
            <a:avLst/>
          </a:prstGeom>
        </p:spPr>
        <p:txBody>
          <a:bodyPr lIns="0" tIns="0" rIns="0" bIns="0" rtlCol="0" anchor="t">
            <a:spAutoFit/>
          </a:bodyPr>
          <a:lstStyle/>
          <a:p>
            <a:pPr marL="507040" lvl="1" indent="-253520" algn="just">
              <a:lnSpc>
                <a:spcPts val="3240"/>
              </a:lnSpc>
              <a:buAutoNum type="arabicPeriod"/>
            </a:pPr>
            <a:r>
              <a:rPr lang="en-US" sz="2348" spc="75">
                <a:solidFill>
                  <a:srgbClr val="FFFFFF"/>
                </a:solidFill>
                <a:latin typeface="Open Sauce Medium"/>
              </a:rPr>
              <a:t>ARDUINO. (N.D.). ARDUINO - HOME. RETRIEVED FROM </a:t>
            </a:r>
            <a:r>
              <a:rPr lang="en-US" sz="2348" u="sng" spc="75">
                <a:solidFill>
                  <a:srgbClr val="FFFFFF"/>
                </a:solidFill>
                <a:latin typeface="Open Sauce Medium"/>
                <a:hlinkClick r:id="rId3" tooltip="https://www.arduino.cc/"/>
              </a:rPr>
              <a:t>https://www.arduino.cc/</a:t>
            </a:r>
          </a:p>
          <a:p>
            <a:pPr marL="507040" lvl="1" indent="-253520" algn="just">
              <a:lnSpc>
                <a:spcPts val="3240"/>
              </a:lnSpc>
              <a:buAutoNum type="arabicPeriod"/>
            </a:pPr>
            <a:r>
              <a:rPr lang="en-US" sz="2348" spc="75">
                <a:solidFill>
                  <a:srgbClr val="FFFFFF"/>
                </a:solidFill>
                <a:latin typeface="Open Sauce Medium"/>
              </a:rPr>
              <a:t>Lu, T., Zhang, L., &amp; Xiong, N. (2016). Design and implementation of Arduino-based automatic battery charger. 2016 IEEE International Conference on Systems, Man, and Cybernetics (SMC), 002933–002938. https://doi.org/10.1109/SMC.2016.7844725</a:t>
            </a:r>
          </a:p>
          <a:p>
            <a:pPr marL="507040" lvl="1" indent="-253520" algn="just">
              <a:lnSpc>
                <a:spcPts val="3240"/>
              </a:lnSpc>
              <a:buAutoNum type="arabicPeriod"/>
            </a:pPr>
            <a:r>
              <a:rPr lang="en-US" sz="2348" spc="75">
                <a:solidFill>
                  <a:srgbClr val="FFFFFF"/>
                </a:solidFill>
                <a:latin typeface="Open Sauce Medium"/>
              </a:rPr>
              <a:t>Arduino. (n.d.). Arduino Reference. Retrieved from https://www.arduino.cc/reference/en/</a:t>
            </a:r>
          </a:p>
          <a:p>
            <a:pPr marL="507040" lvl="1" indent="-253520" algn="just">
              <a:lnSpc>
                <a:spcPts val="3240"/>
              </a:lnSpc>
              <a:buAutoNum type="arabicPeriod"/>
            </a:pPr>
            <a:r>
              <a:rPr lang="en-US" sz="2348" spc="75">
                <a:solidFill>
                  <a:srgbClr val="FFFFFF"/>
                </a:solidFill>
                <a:latin typeface="Open Sauce Medium"/>
              </a:rPr>
              <a:t>Gupta, N., &amp; Khare, A. (2017). Design of automatic mobile charger using Arduino Uno. 2017 International Conference on Infocom Technologies and Unmanned Systems (Trends and Future Directions) (ICTUS), 157–160. https://doi.org/10.1109/ICTUS.2017.8066502</a:t>
            </a:r>
          </a:p>
          <a:p>
            <a:pPr marL="507040" lvl="1" indent="-253520" algn="just">
              <a:lnSpc>
                <a:spcPts val="3240"/>
              </a:lnSpc>
              <a:buAutoNum type="arabicPeriod"/>
            </a:pPr>
            <a:r>
              <a:rPr lang="en-US" sz="2348" spc="75">
                <a:solidFill>
                  <a:srgbClr val="FFFFFF"/>
                </a:solidFill>
                <a:latin typeface="Open Sauce Medium"/>
              </a:rPr>
              <a:t>Haghighatpanah, N., Nezamabadi-pour, H., &amp; Tabarraei, A. (2016). IoT-based smart charger for electric vehicles. 2016 IEEE International Conference on Internet of Things (iThings) and IEEE Green Computing and Communications (GreenCom) and IEEE Cyber, Physical and Social Computing (CPSCom) and IEEE Smart Data (SmartData), 203–208. https://doi.org/10.1109/iThings-GreenCom-CPSCom-SmartData.2016.37</a:t>
            </a:r>
          </a:p>
          <a:p>
            <a:pPr marL="507040" lvl="1" indent="-253520" algn="just">
              <a:lnSpc>
                <a:spcPts val="3240"/>
              </a:lnSpc>
              <a:buAutoNum type="arabicPeriod"/>
            </a:pPr>
            <a:r>
              <a:rPr lang="en-US" sz="2348" spc="75">
                <a:solidFill>
                  <a:srgbClr val="FFFFFF"/>
                </a:solidFill>
                <a:latin typeface="Open Sauce Medium"/>
              </a:rPr>
              <a:t>CHAT GPT HTTPS://CHAT.OPENAI.COM/</a:t>
            </a:r>
          </a:p>
        </p:txBody>
      </p:sp>
      <p:sp>
        <p:nvSpPr>
          <p:cNvPr id="4" name="TextBox 4"/>
          <p:cNvSpPr txBox="1"/>
          <p:nvPr/>
        </p:nvSpPr>
        <p:spPr>
          <a:xfrm>
            <a:off x="6310372" y="1085850"/>
            <a:ext cx="5667256"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REFERENCES</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47453">
            <a:off x="-212140" y="-387358"/>
            <a:ext cx="18712279" cy="11061715"/>
          </a:xfrm>
          <a:custGeom>
            <a:avLst/>
            <a:gdLst/>
            <a:ahLst/>
            <a:cxnLst/>
            <a:rect l="l" t="t" r="r" b="b"/>
            <a:pathLst>
              <a:path w="18712279" h="11061715">
                <a:moveTo>
                  <a:pt x="441100" y="0"/>
                </a:moveTo>
                <a:lnTo>
                  <a:pt x="18712280" y="784177"/>
                </a:lnTo>
                <a:lnTo>
                  <a:pt x="18271180" y="11061716"/>
                </a:lnTo>
                <a:lnTo>
                  <a:pt x="0" y="10277539"/>
                </a:lnTo>
                <a:lnTo>
                  <a:pt x="441100" y="0"/>
                </a:lnTo>
                <a:close/>
              </a:path>
            </a:pathLst>
          </a:custGeom>
          <a:blipFill>
            <a:blip r:embed="rId2"/>
            <a:stretch>
              <a:fillRect l="-9549" t="-14710" r="-62593" b="-49091"/>
            </a:stretch>
          </a:blipFill>
        </p:spPr>
      </p:sp>
      <p:sp>
        <p:nvSpPr>
          <p:cNvPr id="3" name="Freeform 3"/>
          <p:cNvSpPr/>
          <p:nvPr/>
        </p:nvSpPr>
        <p:spPr>
          <a:xfrm>
            <a:off x="10802441" y="3046020"/>
            <a:ext cx="6284586" cy="4194961"/>
          </a:xfrm>
          <a:custGeom>
            <a:avLst/>
            <a:gdLst/>
            <a:ahLst/>
            <a:cxnLst/>
            <a:rect l="l" t="t" r="r" b="b"/>
            <a:pathLst>
              <a:path w="6284586" h="4194961">
                <a:moveTo>
                  <a:pt x="0" y="0"/>
                </a:moveTo>
                <a:lnTo>
                  <a:pt x="6284586" y="0"/>
                </a:lnTo>
                <a:lnTo>
                  <a:pt x="6284586" y="4194960"/>
                </a:lnTo>
                <a:lnTo>
                  <a:pt x="0" y="4194960"/>
                </a:lnTo>
                <a:lnTo>
                  <a:pt x="0" y="0"/>
                </a:lnTo>
                <a:close/>
              </a:path>
            </a:pathLst>
          </a:custGeom>
          <a:blipFill>
            <a:blip r:embed="rId3"/>
            <a:stretch>
              <a:fillRect/>
            </a:stretch>
          </a:blipFill>
        </p:spPr>
      </p:sp>
      <p:sp>
        <p:nvSpPr>
          <p:cNvPr id="4" name="TextBox 4"/>
          <p:cNvSpPr txBox="1"/>
          <p:nvPr/>
        </p:nvSpPr>
        <p:spPr>
          <a:xfrm>
            <a:off x="1450101" y="933450"/>
            <a:ext cx="15387798" cy="1677885"/>
          </a:xfrm>
          <a:prstGeom prst="rect">
            <a:avLst/>
          </a:prstGeom>
        </p:spPr>
        <p:txBody>
          <a:bodyPr lIns="0" tIns="0" rIns="0" bIns="0" rtlCol="0" anchor="t">
            <a:spAutoFit/>
          </a:bodyPr>
          <a:lstStyle/>
          <a:p>
            <a:pPr algn="ctr">
              <a:lnSpc>
                <a:spcPts val="6181"/>
              </a:lnSpc>
            </a:pPr>
            <a:r>
              <a:rPr lang="en-US" sz="5619" spc="224">
                <a:solidFill>
                  <a:srgbClr val="FFFFFF"/>
                </a:solidFill>
                <a:latin typeface="Agrandir Narrow Bold"/>
              </a:rPr>
              <a:t>Arduino Based Charging System With</a:t>
            </a:r>
          </a:p>
          <a:p>
            <a:pPr algn="ctr">
              <a:lnSpc>
                <a:spcPts val="6181"/>
              </a:lnSpc>
              <a:spcBef>
                <a:spcPct val="0"/>
              </a:spcBef>
            </a:pPr>
            <a:r>
              <a:rPr lang="en-US" sz="5619" spc="224">
                <a:solidFill>
                  <a:srgbClr val="FFFFFF"/>
                </a:solidFill>
                <a:latin typeface="Agrandir Narrow Bold"/>
              </a:rPr>
              <a:t>Timer Based Shutdown</a:t>
            </a:r>
          </a:p>
        </p:txBody>
      </p:sp>
      <p:sp>
        <p:nvSpPr>
          <p:cNvPr id="5" name="TextBox 5"/>
          <p:cNvSpPr txBox="1"/>
          <p:nvPr/>
        </p:nvSpPr>
        <p:spPr>
          <a:xfrm>
            <a:off x="2052802" y="3705565"/>
            <a:ext cx="7091198" cy="2799671"/>
          </a:xfrm>
          <a:prstGeom prst="rect">
            <a:avLst/>
          </a:prstGeom>
        </p:spPr>
        <p:txBody>
          <a:bodyPr lIns="0" tIns="0" rIns="0" bIns="0" rtlCol="0" anchor="t">
            <a:spAutoFit/>
          </a:bodyPr>
          <a:lstStyle/>
          <a:p>
            <a:pPr algn="ctr">
              <a:lnSpc>
                <a:spcPts val="4373"/>
              </a:lnSpc>
            </a:pPr>
            <a:r>
              <a:rPr lang="en-US" sz="3975" spc="159">
                <a:solidFill>
                  <a:srgbClr val="FFFFFF"/>
                </a:solidFill>
                <a:latin typeface="Agrandir Narrow Bold"/>
              </a:rPr>
              <a:t>UNDER THE GUIDANCE OF</a:t>
            </a:r>
          </a:p>
          <a:p>
            <a:pPr algn="ctr">
              <a:lnSpc>
                <a:spcPts val="4373"/>
              </a:lnSpc>
            </a:pPr>
            <a:r>
              <a:rPr lang="en-US" sz="3975" spc="159">
                <a:solidFill>
                  <a:srgbClr val="FFFFFF"/>
                </a:solidFill>
                <a:latin typeface="Agrandir Narrow Bold"/>
              </a:rPr>
              <a:t>Dr. Jaishri Waghmare</a:t>
            </a:r>
          </a:p>
          <a:p>
            <a:pPr algn="ctr">
              <a:lnSpc>
                <a:spcPts val="4373"/>
              </a:lnSpc>
            </a:pPr>
            <a:r>
              <a:rPr lang="en-US" sz="3975" spc="159">
                <a:solidFill>
                  <a:srgbClr val="FFFFFF"/>
                </a:solidFill>
                <a:latin typeface="Agrandir Narrow Bold"/>
              </a:rPr>
              <a:t>Mr. Suraj D. Kulkarni</a:t>
            </a:r>
          </a:p>
          <a:p>
            <a:pPr algn="ctr">
              <a:lnSpc>
                <a:spcPts val="4373"/>
              </a:lnSpc>
            </a:pPr>
            <a:r>
              <a:rPr lang="en-US" sz="3975" spc="159">
                <a:solidFill>
                  <a:srgbClr val="FFFFFF"/>
                </a:solidFill>
                <a:latin typeface="Agrandir Narrow Bold"/>
              </a:rPr>
              <a:t>Ms. Vrashali E. Hotalkar</a:t>
            </a:r>
          </a:p>
          <a:p>
            <a:pPr algn="ctr">
              <a:lnSpc>
                <a:spcPts val="4373"/>
              </a:lnSpc>
              <a:spcBef>
                <a:spcPct val="0"/>
              </a:spcBef>
            </a:pPr>
            <a:r>
              <a:rPr lang="en-US" sz="3975" spc="159">
                <a:solidFill>
                  <a:srgbClr val="FFFFFF"/>
                </a:solidFill>
                <a:latin typeface="Agrandir Narrow Bold"/>
              </a:rPr>
              <a:t>Mr. Rohit M. Khadkikar</a:t>
            </a:r>
          </a:p>
        </p:txBody>
      </p:sp>
      <p:sp>
        <p:nvSpPr>
          <p:cNvPr id="6" name="Freeform 6"/>
          <p:cNvSpPr/>
          <p:nvPr/>
        </p:nvSpPr>
        <p:spPr>
          <a:xfrm>
            <a:off x="8076698" y="7621269"/>
            <a:ext cx="2134603" cy="2134603"/>
          </a:xfrm>
          <a:custGeom>
            <a:avLst/>
            <a:gdLst/>
            <a:ahLst/>
            <a:cxnLst/>
            <a:rect l="l" t="t" r="r" b="b"/>
            <a:pathLst>
              <a:path w="2134603" h="2134603">
                <a:moveTo>
                  <a:pt x="0" y="0"/>
                </a:moveTo>
                <a:lnTo>
                  <a:pt x="2134604" y="0"/>
                </a:lnTo>
                <a:lnTo>
                  <a:pt x="2134604" y="2134603"/>
                </a:lnTo>
                <a:lnTo>
                  <a:pt x="0" y="2134603"/>
                </a:lnTo>
                <a:lnTo>
                  <a:pt x="0" y="0"/>
                </a:lnTo>
                <a:close/>
              </a:path>
            </a:pathLst>
          </a:custGeom>
          <a:blipFill>
            <a:blip r:embed="rId4"/>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3356" t="-19866" r="-347" b="-33836"/>
            </a:stretch>
          </a:blipFill>
        </p:spPr>
      </p:sp>
      <p:sp>
        <p:nvSpPr>
          <p:cNvPr id="3" name="AutoShape 3"/>
          <p:cNvSpPr/>
          <p:nvPr/>
        </p:nvSpPr>
        <p:spPr>
          <a:xfrm flipH="1">
            <a:off x="3838745" y="3320415"/>
            <a:ext cx="10610668" cy="53684"/>
          </a:xfrm>
          <a:prstGeom prst="line">
            <a:avLst/>
          </a:prstGeom>
          <a:ln w="76200" cap="flat">
            <a:solidFill>
              <a:srgbClr val="F5F5F5"/>
            </a:solidFill>
            <a:prstDash val="solid"/>
            <a:headEnd type="none" w="sm" len="sm"/>
            <a:tailEnd type="none" w="sm" len="sm"/>
          </a:ln>
        </p:spPr>
      </p:sp>
      <p:sp>
        <p:nvSpPr>
          <p:cNvPr id="4" name="TextBox 4"/>
          <p:cNvSpPr txBox="1"/>
          <p:nvPr/>
        </p:nvSpPr>
        <p:spPr>
          <a:xfrm>
            <a:off x="3838649" y="1085850"/>
            <a:ext cx="10610702" cy="774700"/>
          </a:xfrm>
          <a:prstGeom prst="rect">
            <a:avLst/>
          </a:prstGeom>
        </p:spPr>
        <p:txBody>
          <a:bodyPr lIns="0" tIns="0" rIns="0" bIns="0" rtlCol="0" anchor="t">
            <a:spAutoFit/>
          </a:bodyPr>
          <a:lstStyle/>
          <a:p>
            <a:pPr algn="ctr">
              <a:lnSpc>
                <a:spcPts val="6049"/>
              </a:lnSpc>
            </a:pPr>
            <a:r>
              <a:rPr lang="en-US" sz="5499" spc="175">
                <a:solidFill>
                  <a:srgbClr val="FFFFFF"/>
                </a:solidFill>
                <a:latin typeface="Days"/>
              </a:rPr>
              <a:t>Table of</a:t>
            </a:r>
          </a:p>
        </p:txBody>
      </p:sp>
      <p:sp>
        <p:nvSpPr>
          <p:cNvPr id="5" name="TextBox 5"/>
          <p:cNvSpPr txBox="1"/>
          <p:nvPr/>
        </p:nvSpPr>
        <p:spPr>
          <a:xfrm>
            <a:off x="3838615" y="1936750"/>
            <a:ext cx="10610702" cy="1088390"/>
          </a:xfrm>
          <a:prstGeom prst="rect">
            <a:avLst/>
          </a:prstGeom>
        </p:spPr>
        <p:txBody>
          <a:bodyPr lIns="0" tIns="0" rIns="0" bIns="0" rtlCol="0" anchor="t">
            <a:spAutoFit/>
          </a:bodyPr>
          <a:lstStyle/>
          <a:p>
            <a:pPr algn="ctr">
              <a:lnSpc>
                <a:spcPts val="8470"/>
              </a:lnSpc>
            </a:pPr>
            <a:r>
              <a:rPr lang="en-US" sz="7700" spc="2194">
                <a:solidFill>
                  <a:srgbClr val="FFFFFF"/>
                </a:solidFill>
                <a:latin typeface="Open Sauce Medium"/>
              </a:rPr>
              <a:t>CONTENTS</a:t>
            </a:r>
          </a:p>
        </p:txBody>
      </p:sp>
      <p:sp>
        <p:nvSpPr>
          <p:cNvPr id="6" name="TextBox 6"/>
          <p:cNvSpPr txBox="1"/>
          <p:nvPr/>
        </p:nvSpPr>
        <p:spPr>
          <a:xfrm>
            <a:off x="1152649" y="5063300"/>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Gantt Chart</a:t>
            </a:r>
          </a:p>
        </p:txBody>
      </p:sp>
      <p:sp>
        <p:nvSpPr>
          <p:cNvPr id="7" name="TextBox 7"/>
          <p:cNvSpPr txBox="1"/>
          <p:nvPr/>
        </p:nvSpPr>
        <p:spPr>
          <a:xfrm>
            <a:off x="1028700" y="4133990"/>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01</a:t>
            </a:r>
          </a:p>
        </p:txBody>
      </p:sp>
      <p:sp>
        <p:nvSpPr>
          <p:cNvPr id="8" name="TextBox 8"/>
          <p:cNvSpPr txBox="1"/>
          <p:nvPr/>
        </p:nvSpPr>
        <p:spPr>
          <a:xfrm>
            <a:off x="5245060" y="4143515"/>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02</a:t>
            </a:r>
          </a:p>
        </p:txBody>
      </p:sp>
      <p:sp>
        <p:nvSpPr>
          <p:cNvPr id="9" name="TextBox 9"/>
          <p:cNvSpPr txBox="1"/>
          <p:nvPr/>
        </p:nvSpPr>
        <p:spPr>
          <a:xfrm>
            <a:off x="9560248" y="4143515"/>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03</a:t>
            </a:r>
          </a:p>
        </p:txBody>
      </p:sp>
      <p:sp>
        <p:nvSpPr>
          <p:cNvPr id="10" name="TextBox 10"/>
          <p:cNvSpPr txBox="1"/>
          <p:nvPr/>
        </p:nvSpPr>
        <p:spPr>
          <a:xfrm>
            <a:off x="13874955" y="4143515"/>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04</a:t>
            </a:r>
          </a:p>
        </p:txBody>
      </p:sp>
      <p:sp>
        <p:nvSpPr>
          <p:cNvPr id="11" name="TextBox 11"/>
          <p:cNvSpPr txBox="1"/>
          <p:nvPr/>
        </p:nvSpPr>
        <p:spPr>
          <a:xfrm>
            <a:off x="5492958" y="5063300"/>
            <a:ext cx="3085724" cy="766191"/>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Need</a:t>
            </a:r>
          </a:p>
          <a:p>
            <a:pPr algn="ctr">
              <a:lnSpc>
                <a:spcPts val="3086"/>
              </a:lnSpc>
            </a:pPr>
            <a:r>
              <a:rPr lang="en-US" sz="2099">
                <a:solidFill>
                  <a:srgbClr val="FFFFFF"/>
                </a:solidFill>
                <a:latin typeface="Open Sauce Light"/>
              </a:rPr>
              <a:t> Statement</a:t>
            </a:r>
          </a:p>
        </p:txBody>
      </p:sp>
      <p:sp>
        <p:nvSpPr>
          <p:cNvPr id="12" name="TextBox 12"/>
          <p:cNvSpPr txBox="1"/>
          <p:nvPr/>
        </p:nvSpPr>
        <p:spPr>
          <a:xfrm>
            <a:off x="9833267" y="5063300"/>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Problem Statement</a:t>
            </a:r>
          </a:p>
        </p:txBody>
      </p:sp>
      <p:sp>
        <p:nvSpPr>
          <p:cNvPr id="13" name="TextBox 13"/>
          <p:cNvSpPr txBox="1"/>
          <p:nvPr/>
        </p:nvSpPr>
        <p:spPr>
          <a:xfrm>
            <a:off x="14173576" y="5063300"/>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Pugh Chart</a:t>
            </a:r>
          </a:p>
        </p:txBody>
      </p:sp>
      <p:sp>
        <p:nvSpPr>
          <p:cNvPr id="14" name="TextBox 14"/>
          <p:cNvSpPr txBox="1"/>
          <p:nvPr/>
        </p:nvSpPr>
        <p:spPr>
          <a:xfrm>
            <a:off x="1152649" y="6823659"/>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PCC chart</a:t>
            </a:r>
          </a:p>
        </p:txBody>
      </p:sp>
      <p:sp>
        <p:nvSpPr>
          <p:cNvPr id="15" name="TextBox 15"/>
          <p:cNvSpPr txBox="1"/>
          <p:nvPr/>
        </p:nvSpPr>
        <p:spPr>
          <a:xfrm>
            <a:off x="1028700" y="5903873"/>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05</a:t>
            </a:r>
          </a:p>
        </p:txBody>
      </p:sp>
      <p:sp>
        <p:nvSpPr>
          <p:cNvPr id="16" name="TextBox 16"/>
          <p:cNvSpPr txBox="1"/>
          <p:nvPr/>
        </p:nvSpPr>
        <p:spPr>
          <a:xfrm>
            <a:off x="5245060" y="5903873"/>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06</a:t>
            </a:r>
          </a:p>
        </p:txBody>
      </p:sp>
      <p:sp>
        <p:nvSpPr>
          <p:cNvPr id="17" name="TextBox 17"/>
          <p:cNvSpPr txBox="1"/>
          <p:nvPr/>
        </p:nvSpPr>
        <p:spPr>
          <a:xfrm>
            <a:off x="9560248" y="5903873"/>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07</a:t>
            </a:r>
          </a:p>
        </p:txBody>
      </p:sp>
      <p:sp>
        <p:nvSpPr>
          <p:cNvPr id="18" name="TextBox 18"/>
          <p:cNvSpPr txBox="1"/>
          <p:nvPr/>
        </p:nvSpPr>
        <p:spPr>
          <a:xfrm>
            <a:off x="13874955" y="5903873"/>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08</a:t>
            </a:r>
          </a:p>
        </p:txBody>
      </p:sp>
      <p:sp>
        <p:nvSpPr>
          <p:cNvPr id="19" name="TextBox 19"/>
          <p:cNvSpPr txBox="1"/>
          <p:nvPr/>
        </p:nvSpPr>
        <p:spPr>
          <a:xfrm>
            <a:off x="5492958" y="6823659"/>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Introduction</a:t>
            </a:r>
          </a:p>
        </p:txBody>
      </p:sp>
      <p:sp>
        <p:nvSpPr>
          <p:cNvPr id="20" name="TextBox 20"/>
          <p:cNvSpPr txBox="1"/>
          <p:nvPr/>
        </p:nvSpPr>
        <p:spPr>
          <a:xfrm>
            <a:off x="9833267" y="6823659"/>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Block Diagram</a:t>
            </a:r>
          </a:p>
        </p:txBody>
      </p:sp>
      <p:sp>
        <p:nvSpPr>
          <p:cNvPr id="21" name="TextBox 21"/>
          <p:cNvSpPr txBox="1"/>
          <p:nvPr/>
        </p:nvSpPr>
        <p:spPr>
          <a:xfrm>
            <a:off x="14173576" y="6823659"/>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Working Principle</a:t>
            </a:r>
          </a:p>
        </p:txBody>
      </p:sp>
      <p:sp>
        <p:nvSpPr>
          <p:cNvPr id="22" name="TextBox 22"/>
          <p:cNvSpPr txBox="1"/>
          <p:nvPr/>
        </p:nvSpPr>
        <p:spPr>
          <a:xfrm>
            <a:off x="1152649" y="8596122"/>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Schematic Diagram</a:t>
            </a:r>
          </a:p>
        </p:txBody>
      </p:sp>
      <p:sp>
        <p:nvSpPr>
          <p:cNvPr id="23" name="TextBox 23"/>
          <p:cNvSpPr txBox="1"/>
          <p:nvPr/>
        </p:nvSpPr>
        <p:spPr>
          <a:xfrm>
            <a:off x="1028700" y="7666812"/>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09</a:t>
            </a:r>
          </a:p>
        </p:txBody>
      </p:sp>
      <p:sp>
        <p:nvSpPr>
          <p:cNvPr id="24" name="TextBox 24"/>
          <p:cNvSpPr txBox="1"/>
          <p:nvPr/>
        </p:nvSpPr>
        <p:spPr>
          <a:xfrm>
            <a:off x="5245060" y="7676337"/>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10</a:t>
            </a:r>
          </a:p>
        </p:txBody>
      </p:sp>
      <p:sp>
        <p:nvSpPr>
          <p:cNvPr id="25" name="TextBox 25"/>
          <p:cNvSpPr txBox="1"/>
          <p:nvPr/>
        </p:nvSpPr>
        <p:spPr>
          <a:xfrm>
            <a:off x="9560248" y="7676337"/>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11</a:t>
            </a:r>
          </a:p>
        </p:txBody>
      </p:sp>
      <p:sp>
        <p:nvSpPr>
          <p:cNvPr id="26" name="TextBox 26"/>
          <p:cNvSpPr txBox="1"/>
          <p:nvPr/>
        </p:nvSpPr>
        <p:spPr>
          <a:xfrm>
            <a:off x="13874955" y="7676337"/>
            <a:ext cx="3333621" cy="784225"/>
          </a:xfrm>
          <a:prstGeom prst="rect">
            <a:avLst/>
          </a:prstGeom>
        </p:spPr>
        <p:txBody>
          <a:bodyPr lIns="0" tIns="0" rIns="0" bIns="0" rtlCol="0" anchor="t">
            <a:spAutoFit/>
          </a:bodyPr>
          <a:lstStyle/>
          <a:p>
            <a:pPr algn="ctr">
              <a:lnSpc>
                <a:spcPts val="6049"/>
              </a:lnSpc>
            </a:pPr>
            <a:r>
              <a:rPr lang="en-US" sz="5499" spc="175">
                <a:solidFill>
                  <a:srgbClr val="FFFFFF"/>
                </a:solidFill>
                <a:latin typeface="Open Sauce Medium"/>
              </a:rPr>
              <a:t>12</a:t>
            </a:r>
          </a:p>
        </p:txBody>
      </p:sp>
      <p:sp>
        <p:nvSpPr>
          <p:cNvPr id="27" name="TextBox 27"/>
          <p:cNvSpPr txBox="1"/>
          <p:nvPr/>
        </p:nvSpPr>
        <p:spPr>
          <a:xfrm>
            <a:off x="5492958" y="8596122"/>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Applications</a:t>
            </a:r>
          </a:p>
        </p:txBody>
      </p:sp>
      <p:sp>
        <p:nvSpPr>
          <p:cNvPr id="28" name="TextBox 28"/>
          <p:cNvSpPr txBox="1"/>
          <p:nvPr/>
        </p:nvSpPr>
        <p:spPr>
          <a:xfrm>
            <a:off x="9833267" y="8596122"/>
            <a:ext cx="3085724" cy="766191"/>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Conclusion And Future Scope</a:t>
            </a:r>
          </a:p>
        </p:txBody>
      </p:sp>
      <p:sp>
        <p:nvSpPr>
          <p:cNvPr id="29" name="TextBox 29"/>
          <p:cNvSpPr txBox="1"/>
          <p:nvPr/>
        </p:nvSpPr>
        <p:spPr>
          <a:xfrm>
            <a:off x="14173576" y="8596122"/>
            <a:ext cx="3085724" cy="375666"/>
          </a:xfrm>
          <a:prstGeom prst="rect">
            <a:avLst/>
          </a:prstGeom>
        </p:spPr>
        <p:txBody>
          <a:bodyPr lIns="0" tIns="0" rIns="0" bIns="0" rtlCol="0" anchor="t">
            <a:spAutoFit/>
          </a:bodyPr>
          <a:lstStyle/>
          <a:p>
            <a:pPr algn="ctr">
              <a:lnSpc>
                <a:spcPts val="3086"/>
              </a:lnSpc>
            </a:pPr>
            <a:r>
              <a:rPr lang="en-US" sz="2099">
                <a:solidFill>
                  <a:srgbClr val="FFFFFF"/>
                </a:solidFill>
                <a:latin typeface="Open Sauce Light"/>
              </a:rPr>
              <a:t>References</a:t>
            </a:r>
          </a:p>
        </p:txBody>
      </p:sp>
      <p:sp>
        <p:nvSpPr>
          <p:cNvPr id="30" name="Freeform 30"/>
          <p:cNvSpPr/>
          <p:nvPr/>
        </p:nvSpPr>
        <p:spPr>
          <a:xfrm>
            <a:off x="15541766" y="503962"/>
            <a:ext cx="2134603" cy="2134603"/>
          </a:xfrm>
          <a:custGeom>
            <a:avLst/>
            <a:gdLst/>
            <a:ahLst/>
            <a:cxnLst/>
            <a:rect l="l" t="t" r="r" b="b"/>
            <a:pathLst>
              <a:path w="2134603" h="2134603">
                <a:moveTo>
                  <a:pt x="0" y="0"/>
                </a:moveTo>
                <a:lnTo>
                  <a:pt x="2134603" y="0"/>
                </a:lnTo>
                <a:lnTo>
                  <a:pt x="2134603" y="2134603"/>
                </a:lnTo>
                <a:lnTo>
                  <a:pt x="0" y="2134603"/>
                </a:lnTo>
                <a:lnTo>
                  <a:pt x="0" y="0"/>
                </a:lnTo>
                <a:close/>
              </a:path>
            </a:pathLst>
          </a:custGeom>
          <a:blipFill>
            <a:blip r:embed="rId3"/>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1094302" y="2603169"/>
          <a:ext cx="16164996" cy="6972296"/>
        </p:xfrm>
        <a:graphic>
          <a:graphicData uri="http://schemas.openxmlformats.org/drawingml/2006/table">
            <a:tbl>
              <a:tblPr/>
              <a:tblGrid>
                <a:gridCol w="4041249"/>
                <a:gridCol w="4041249"/>
                <a:gridCol w="4041249"/>
                <a:gridCol w="4041249"/>
              </a:tblGrid>
              <a:tr h="871537">
                <a:tc>
                  <a:txBody>
                    <a:bodyPr/>
                    <a:lstStyle/>
                    <a:p>
                      <a:pPr algn="ctr">
                        <a:lnSpc>
                          <a:spcPts val="3219"/>
                        </a:lnSpc>
                        <a:defRPr/>
                      </a:pPr>
                      <a:r>
                        <a:rPr lang="en-US" sz="2299">
                          <a:solidFill>
                            <a:srgbClr val="FFFFFF"/>
                          </a:solidFill>
                          <a:latin typeface="Agrandir Narrow Bold"/>
                        </a:rPr>
                        <a:t>TASKS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Bold"/>
                        </a:rPr>
                        <a:t>START DATE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Bold"/>
                        </a:rPr>
                        <a:t>END DATE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Bold"/>
                        </a:rPr>
                        <a:t>DAYS TO COMPLETE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Selecting Topic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27/03/2024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27/03/2024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Gathering Information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28/03/2024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02/04/2024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Collecting Components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13/04/2024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13/04/2024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Connecting Components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15/04/2024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20/04/2024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Trial And Error</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21/04/2024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25/04/2024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a:txBody>
                    <a:bodyPr/>
                    <a:lstStyle/>
                    <a:p>
                      <a:pPr algn="ctr">
                        <a:lnSpc>
                          <a:spcPts val="3219"/>
                        </a:lnSpc>
                        <a:defRPr/>
                      </a:pPr>
                      <a:r>
                        <a:rPr lang="en-US" sz="2299">
                          <a:solidFill>
                            <a:srgbClr val="FFFFFF"/>
                          </a:solidFill>
                          <a:latin typeface="Agrandir Narrow"/>
                        </a:rPr>
                        <a:t>Preparing Report and PPT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26/04/2024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28/04/2024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03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71537">
                <a:tc gridSpan="3">
                  <a:txBody>
                    <a:bodyPr/>
                    <a:lstStyle/>
                    <a:p>
                      <a:pPr algn="ctr">
                        <a:lnSpc>
                          <a:spcPts val="3219"/>
                        </a:lnSpc>
                        <a:defRPr/>
                      </a:pPr>
                      <a:r>
                        <a:rPr lang="en-US" sz="2299">
                          <a:solidFill>
                            <a:srgbClr val="FFFFFF"/>
                          </a:solidFill>
                          <a:latin typeface="Agrandir Narrow"/>
                        </a:rPr>
                        <a:t>TOTAL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hMerge="1">
                  <a:txBody>
                    <a:bodyPr/>
                    <a:lstStyle/>
                    <a:p>
                      <a:pPr algn="ctr">
                        <a:lnSpc>
                          <a:spcPts val="3219"/>
                        </a:lnSpc>
                        <a:defRPr/>
                      </a:pPr>
                      <a:r>
                        <a:rPr lang="en-US" sz="2299">
                          <a:solidFill>
                            <a:srgbClr val="FFFFFF"/>
                          </a:solidFill>
                          <a:latin typeface="Agrandir Narrow"/>
                        </a:rPr>
                        <a:t>TOTAL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hMerge="1">
                  <a:txBody>
                    <a:bodyPr/>
                    <a:lstStyle/>
                    <a:p>
                      <a:pPr algn="ctr">
                        <a:lnSpc>
                          <a:spcPts val="3219"/>
                        </a:lnSpc>
                        <a:defRPr/>
                      </a:pPr>
                      <a:r>
                        <a:rPr lang="en-US" sz="2299">
                          <a:solidFill>
                            <a:srgbClr val="FFFFFF"/>
                          </a:solidFill>
                          <a:latin typeface="Agrandir Narrow"/>
                        </a:rPr>
                        <a:t>TOTAL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219"/>
                        </a:lnSpc>
                        <a:defRPr/>
                      </a:pPr>
                      <a:r>
                        <a:rPr lang="en-US" sz="2299">
                          <a:solidFill>
                            <a:srgbClr val="FFFFFF"/>
                          </a:solidFill>
                          <a:latin typeface="Agrandir Narrow"/>
                        </a:rPr>
                        <a:t>22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bl>
          </a:graphicData>
        </a:graphic>
      </p:graphicFrame>
      <p:sp>
        <p:nvSpPr>
          <p:cNvPr id="4" name="TextBox 4"/>
          <p:cNvSpPr txBox="1"/>
          <p:nvPr/>
        </p:nvSpPr>
        <p:spPr>
          <a:xfrm>
            <a:off x="-2105023" y="482768"/>
            <a:ext cx="6543672" cy="898081"/>
          </a:xfrm>
          <a:prstGeom prst="rect">
            <a:avLst/>
          </a:prstGeom>
        </p:spPr>
        <p:txBody>
          <a:bodyPr lIns="0" tIns="0" rIns="0" bIns="0" rtlCol="0" anchor="t">
            <a:spAutoFit/>
          </a:bodyPr>
          <a:lstStyle/>
          <a:p>
            <a:pPr algn="r">
              <a:lnSpc>
                <a:spcPts val="6836"/>
              </a:lnSpc>
            </a:pPr>
            <a:r>
              <a:rPr lang="en-US" sz="6215" spc="198">
                <a:solidFill>
                  <a:srgbClr val="FFFFFF"/>
                </a:solidFill>
                <a:latin typeface="Days"/>
              </a:rPr>
              <a:t>GANTT</a:t>
            </a:r>
          </a:p>
        </p:txBody>
      </p:sp>
      <p:sp>
        <p:nvSpPr>
          <p:cNvPr id="5" name="TextBox 5"/>
          <p:cNvSpPr txBox="1"/>
          <p:nvPr/>
        </p:nvSpPr>
        <p:spPr>
          <a:xfrm>
            <a:off x="-2381248" y="1483591"/>
            <a:ext cx="6543672" cy="888556"/>
          </a:xfrm>
          <a:prstGeom prst="rect">
            <a:avLst/>
          </a:prstGeom>
        </p:spPr>
        <p:txBody>
          <a:bodyPr lIns="0" tIns="0" rIns="0" bIns="0" rtlCol="0" anchor="t">
            <a:spAutoFit/>
          </a:bodyPr>
          <a:lstStyle/>
          <a:p>
            <a:pPr algn="r">
              <a:lnSpc>
                <a:spcPts val="6836"/>
              </a:lnSpc>
            </a:pPr>
            <a:r>
              <a:rPr lang="en-US" sz="6215" spc="198">
                <a:solidFill>
                  <a:srgbClr val="FFFFFF"/>
                </a:solidFill>
                <a:latin typeface="Open Sauce Medium"/>
              </a:rPr>
              <a:t>CHART</a:t>
            </a:r>
          </a:p>
        </p:txBody>
      </p:sp>
      <p:sp>
        <p:nvSpPr>
          <p:cNvPr id="6" name="Freeform 6"/>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4438648" y="1686616"/>
            <a:ext cx="13165198" cy="8126492"/>
          </a:xfrm>
          <a:custGeom>
            <a:avLst/>
            <a:gdLst/>
            <a:ahLst/>
            <a:cxnLst/>
            <a:rect l="l" t="t" r="r" b="b"/>
            <a:pathLst>
              <a:path w="13165198" h="8126492">
                <a:moveTo>
                  <a:pt x="0" y="0"/>
                </a:moveTo>
                <a:lnTo>
                  <a:pt x="13165198" y="0"/>
                </a:lnTo>
                <a:lnTo>
                  <a:pt x="13165198" y="8126492"/>
                </a:lnTo>
                <a:lnTo>
                  <a:pt x="0" y="8126492"/>
                </a:lnTo>
                <a:lnTo>
                  <a:pt x="0" y="0"/>
                </a:lnTo>
                <a:close/>
              </a:path>
            </a:pathLst>
          </a:custGeom>
          <a:blipFill>
            <a:blip r:embed="rId3"/>
            <a:stretch>
              <a:fillRect/>
            </a:stretch>
          </a:blipFill>
        </p:spPr>
      </p:sp>
      <p:grpSp>
        <p:nvGrpSpPr>
          <p:cNvPr id="4" name="Group 4"/>
          <p:cNvGrpSpPr/>
          <p:nvPr/>
        </p:nvGrpSpPr>
        <p:grpSpPr>
          <a:xfrm>
            <a:off x="-2381248" y="435143"/>
            <a:ext cx="6819897" cy="1937004"/>
            <a:chOff x="0" y="0"/>
            <a:chExt cx="9093195" cy="2582672"/>
          </a:xfrm>
        </p:grpSpPr>
        <p:sp>
          <p:nvSpPr>
            <p:cNvPr id="5" name="TextBox 5"/>
            <p:cNvSpPr txBox="1"/>
            <p:nvPr/>
          </p:nvSpPr>
          <p:spPr>
            <a:xfrm>
              <a:off x="368300" y="47625"/>
              <a:ext cx="8724895" cy="1213317"/>
            </a:xfrm>
            <a:prstGeom prst="rect">
              <a:avLst/>
            </a:prstGeom>
          </p:spPr>
          <p:txBody>
            <a:bodyPr lIns="0" tIns="0" rIns="0" bIns="0" rtlCol="0" anchor="t">
              <a:spAutoFit/>
            </a:bodyPr>
            <a:lstStyle/>
            <a:p>
              <a:pPr algn="r">
                <a:lnSpc>
                  <a:spcPts val="6836"/>
                </a:lnSpc>
              </a:pPr>
              <a:r>
                <a:rPr lang="en-US" sz="6215" spc="198">
                  <a:solidFill>
                    <a:srgbClr val="FFFFFF"/>
                  </a:solidFill>
                  <a:latin typeface="Days"/>
                </a:rPr>
                <a:t>GANTT</a:t>
              </a:r>
            </a:p>
          </p:txBody>
        </p:sp>
        <p:sp>
          <p:nvSpPr>
            <p:cNvPr id="6" name="TextBox 6"/>
            <p:cNvSpPr txBox="1"/>
            <p:nvPr/>
          </p:nvSpPr>
          <p:spPr>
            <a:xfrm>
              <a:off x="0" y="1378880"/>
              <a:ext cx="8724895" cy="1203792"/>
            </a:xfrm>
            <a:prstGeom prst="rect">
              <a:avLst/>
            </a:prstGeom>
          </p:spPr>
          <p:txBody>
            <a:bodyPr lIns="0" tIns="0" rIns="0" bIns="0" rtlCol="0" anchor="t">
              <a:spAutoFit/>
            </a:bodyPr>
            <a:lstStyle/>
            <a:p>
              <a:pPr algn="r">
                <a:lnSpc>
                  <a:spcPts val="6836"/>
                </a:lnSpc>
              </a:pPr>
              <a:r>
                <a:rPr lang="en-US" sz="6215" spc="198">
                  <a:solidFill>
                    <a:srgbClr val="FFFFFF"/>
                  </a:solidFill>
                  <a:latin typeface="Open Sauce Medium"/>
                </a:rPr>
                <a:t>CHART</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5240000" y="1085850"/>
            <a:ext cx="7808000"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NEED STATEMENT</a:t>
            </a:r>
          </a:p>
        </p:txBody>
      </p:sp>
      <p:sp>
        <p:nvSpPr>
          <p:cNvPr id="4" name="TextBox 4"/>
          <p:cNvSpPr txBox="1"/>
          <p:nvPr/>
        </p:nvSpPr>
        <p:spPr>
          <a:xfrm>
            <a:off x="2696289" y="2837638"/>
            <a:ext cx="12895421" cy="6420662"/>
          </a:xfrm>
          <a:prstGeom prst="rect">
            <a:avLst/>
          </a:prstGeom>
        </p:spPr>
        <p:txBody>
          <a:bodyPr lIns="0" tIns="0" rIns="0" bIns="0" rtlCol="0" anchor="t">
            <a:spAutoFit/>
          </a:bodyPr>
          <a:lstStyle/>
          <a:p>
            <a:pPr algn="just">
              <a:lnSpc>
                <a:spcPts val="3400"/>
              </a:lnSpc>
            </a:pPr>
            <a:r>
              <a:rPr lang="en-US" sz="2464" spc="78">
                <a:solidFill>
                  <a:srgbClr val="FFFFFF"/>
                </a:solidFill>
                <a:latin typeface="Open Sauce Medium"/>
              </a:rPr>
              <a:t>IN A WORLD INCREASINGLY RELIANT ON ELECTRONIC DEVICES, THERE IS A GROWING DEMAND FOR EFFICIENT AND USER-FRIENDLY CHARGING SOLUTIONS THAT PRIORITIZE BATTERY LONGEVITY AND ENERGY CONSERVATION. TRADITIONAL CHARGING METHODS OFTEN LACK THE CAPABILITY TO PREVENT OVERCHARGING, LEADING TO REDUCED BATTERY LIFE AND POTENTIAL SAFETY HAZARDS. ADDITIONALLY, USERS OFTEN FACE CHALLENGES IN MANAGING CHARGING TIMES, RESULTING IN UNNECESSARY ENERGY CONSUMPTION AND INCONVENIENCE. THEREFORE, THERE IS A CRITICAL NEED FOR A CHARGING SYSTEM THAT INTEGRATES ADVANCED TECHNOLOGY TO OFFER CUSTOMIZABLE CHARGING DURATIONS WHILE ENSURING AUTOMATIC SHUTDOWN TO PREVENT OVERCHARGING AND OPTIMIZE ENERGY USAGE. SUCH A SYSTEM WOULD ADDRESS THE PRESSING CONCERNS OF BOTH DEVICE USERS AND ENVIRONMENTAL SUSTAINABILITY, ENHANCING USER EXPERIENCE AND CONTRIBUTING TO THE EFFICIENT UTILIZATION OF RESOURCES.</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4293215" y="1085850"/>
            <a:ext cx="9701570" cy="774700"/>
          </a:xfrm>
          <a:prstGeom prst="rect">
            <a:avLst/>
          </a:prstGeom>
        </p:spPr>
        <p:txBody>
          <a:bodyPr lIns="0" tIns="0" rIns="0" bIns="0" rtlCol="0" anchor="t">
            <a:spAutoFit/>
          </a:bodyPr>
          <a:lstStyle/>
          <a:p>
            <a:pPr algn="ctr">
              <a:lnSpc>
                <a:spcPts val="6049"/>
              </a:lnSpc>
              <a:spcBef>
                <a:spcPct val="0"/>
              </a:spcBef>
            </a:pPr>
            <a:r>
              <a:rPr lang="en-US" sz="5499" spc="175">
                <a:solidFill>
                  <a:srgbClr val="FFFFFF"/>
                </a:solidFill>
                <a:latin typeface="Days"/>
              </a:rPr>
              <a:t>PROBLEM STATEMENT</a:t>
            </a:r>
          </a:p>
        </p:txBody>
      </p:sp>
      <p:sp>
        <p:nvSpPr>
          <p:cNvPr id="4" name="TextBox 4"/>
          <p:cNvSpPr txBox="1"/>
          <p:nvPr/>
        </p:nvSpPr>
        <p:spPr>
          <a:xfrm>
            <a:off x="2696289" y="2837638"/>
            <a:ext cx="12895421" cy="5992037"/>
          </a:xfrm>
          <a:prstGeom prst="rect">
            <a:avLst/>
          </a:prstGeom>
        </p:spPr>
        <p:txBody>
          <a:bodyPr lIns="0" tIns="0" rIns="0" bIns="0" rtlCol="0" anchor="t">
            <a:spAutoFit/>
          </a:bodyPr>
          <a:lstStyle/>
          <a:p>
            <a:pPr algn="just">
              <a:lnSpc>
                <a:spcPts val="3400"/>
              </a:lnSpc>
            </a:pPr>
            <a:r>
              <a:rPr lang="en-US" sz="2464" spc="78">
                <a:solidFill>
                  <a:srgbClr val="FFFFFF"/>
                </a:solidFill>
                <a:latin typeface="Open Sauce Medium"/>
              </a:rPr>
              <a:t>THE PROLIFERATION OF ELECTRONIC DEVICES IN MODERN SOCIETY HAS LED TO AN INCREASED DEMAND FOR RELIABLE AND EFFICIENT CHARGING SOLUTIONS. HOWEVER, EXISTING CHARGING METHODS OFTEN LACK INTELLIGENT FEATURES TO PREVENT OVERCHARGING AND OPTIMIZE ENERGY USAGE. USERS FACE CHALLENGES IN MANAGING CHARGING TIMES, LEADING TO WASTED ENERGY AND REDUCED BATTERY LIFESPAN. FURTHERMORE, THE LACK OF CUSTOMIZABLE OPTIONS HAMPERS USER FLEXIBILITY AND CONVENIENCE. THEREFORE, THERE IS A PRESSING NEED FOR A CHARGING SYSTEM THAT INTEGRATES ADVANCED TECHNOLOGY TO OFFER USER-SET TIME-BASED CHARGING CAPABILITIES, ENSURING AUTOMATIC SHUTDOWN TO PREVENT OVERCHARGING AND PROMOTE ENERGY EFFICIENCY. ADDRESSING THIS PROBLEM WOULD NOT ONLY ENHANCE USER EXPERIENCE BUT ALSO CONTRIBUTE TO SUSTAINABLE ENERGY PRACTICES AND THE PROLONGED LIFESPAN OF ELECTRONIC DEVICES.</a:t>
            </a:r>
          </a:p>
        </p:txBody>
      </p:sp>
      <p:sp>
        <p:nvSpPr>
          <p:cNvPr id="5" name="Freeform 5"/>
          <p:cNvSpPr/>
          <p:nvPr/>
        </p:nvSpPr>
        <p:spPr>
          <a:xfrm>
            <a:off x="15732266" y="359139"/>
            <a:ext cx="2134603" cy="2134603"/>
          </a:xfrm>
          <a:custGeom>
            <a:avLst/>
            <a:gdLst/>
            <a:ahLst/>
            <a:cxnLst/>
            <a:rect l="l" t="t" r="r" b="b"/>
            <a:pathLst>
              <a:path w="2134603" h="2134603">
                <a:moveTo>
                  <a:pt x="0" y="0"/>
                </a:moveTo>
                <a:lnTo>
                  <a:pt x="2134603" y="0"/>
                </a:lnTo>
                <a:lnTo>
                  <a:pt x="2134603" y="2134604"/>
                </a:lnTo>
                <a:lnTo>
                  <a:pt x="0" y="2134604"/>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1673508" y="881304"/>
          <a:ext cx="14940984" cy="9405694"/>
        </p:xfrm>
        <a:graphic>
          <a:graphicData uri="http://schemas.openxmlformats.org/drawingml/2006/table">
            <a:tbl>
              <a:tblPr/>
              <a:tblGrid>
                <a:gridCol w="1922677"/>
                <a:gridCol w="2508220"/>
                <a:gridCol w="2817535"/>
                <a:gridCol w="2712224"/>
                <a:gridCol w="2292777"/>
                <a:gridCol w="2687551"/>
              </a:tblGrid>
              <a:tr h="1166776">
                <a:tc>
                  <a:txBody>
                    <a:bodyPr/>
                    <a:lstStyle/>
                    <a:p>
                      <a:pPr algn="ctr">
                        <a:lnSpc>
                          <a:spcPts val="2799"/>
                        </a:lnSpc>
                        <a:defRPr/>
                      </a:pPr>
                      <a:r>
                        <a:rPr lang="en-US" sz="1999">
                          <a:solidFill>
                            <a:srgbClr val="FFFFFF"/>
                          </a:solidFill>
                          <a:latin typeface="Agrandir Narrow Bold"/>
                        </a:rPr>
                        <a:t>Criteria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Bold"/>
                        </a:rPr>
                        <a:t>Weight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Bold"/>
                        </a:rPr>
                        <a:t>Standard Baseline Charging System</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Bold"/>
                        </a:rPr>
                        <a:t>Arduino Based Charging System</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Bold"/>
                        </a:rPr>
                        <a:t>WiFi Charging System</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Bold"/>
                        </a:rPr>
                        <a:t>Wireless Charging System</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1166776">
                <a:tc>
                  <a:txBody>
                    <a:bodyPr/>
                    <a:lstStyle/>
                    <a:p>
                      <a:pPr algn="ctr">
                        <a:lnSpc>
                          <a:spcPts val="2799"/>
                        </a:lnSpc>
                        <a:defRPr/>
                      </a:pPr>
                      <a:r>
                        <a:rPr lang="en-US" sz="1999">
                          <a:solidFill>
                            <a:srgbClr val="FFFFFF"/>
                          </a:solidFill>
                          <a:latin typeface="Agrandir Narrow"/>
                        </a:rPr>
                        <a:t>User Convenience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D</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1166776">
                <a:tc>
                  <a:txBody>
                    <a:bodyPr/>
                    <a:lstStyle/>
                    <a:p>
                      <a:pPr algn="ctr">
                        <a:lnSpc>
                          <a:spcPts val="2799"/>
                        </a:lnSpc>
                        <a:defRPr/>
                      </a:pPr>
                      <a:r>
                        <a:rPr lang="en-US" sz="1999">
                          <a:solidFill>
                            <a:srgbClr val="FFFFFF"/>
                          </a:solidFill>
                          <a:latin typeface="Agrandir Narrow"/>
                        </a:rPr>
                        <a:t>Energy Efficiency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12918">
                <a:tc>
                  <a:txBody>
                    <a:bodyPr/>
                    <a:lstStyle/>
                    <a:p>
                      <a:pPr algn="ctr">
                        <a:lnSpc>
                          <a:spcPts val="2799"/>
                        </a:lnSpc>
                        <a:defRPr/>
                      </a:pPr>
                      <a:r>
                        <a:rPr lang="en-US" sz="1999">
                          <a:solidFill>
                            <a:srgbClr val="FFFFFF"/>
                          </a:solidFill>
                          <a:latin typeface="Agrandir Narrow"/>
                        </a:rPr>
                        <a:t>Cost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55906">
                <a:tc>
                  <a:txBody>
                    <a:bodyPr/>
                    <a:lstStyle/>
                    <a:p>
                      <a:pPr algn="ctr">
                        <a:lnSpc>
                          <a:spcPts val="2799"/>
                        </a:lnSpc>
                        <a:defRPr/>
                      </a:pPr>
                      <a:r>
                        <a:rPr lang="en-US" sz="1999">
                          <a:solidFill>
                            <a:srgbClr val="FFFFFF"/>
                          </a:solidFill>
                          <a:latin typeface="Agrandir Narrow"/>
                        </a:rPr>
                        <a:t>Safety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U</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55906">
                <a:tc>
                  <a:txBody>
                    <a:bodyPr/>
                    <a:lstStyle/>
                    <a:p>
                      <a:pPr algn="ctr">
                        <a:lnSpc>
                          <a:spcPts val="2799"/>
                        </a:lnSpc>
                        <a:defRPr/>
                      </a:pPr>
                      <a:r>
                        <a:rPr lang="en-US" sz="1999">
                          <a:solidFill>
                            <a:srgbClr val="FFFFFF"/>
                          </a:solidFill>
                          <a:latin typeface="Agrandir Narrow"/>
                        </a:rPr>
                        <a:t>Compatibility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M</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55906">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+11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+12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55906">
                <a:tc>
                  <a:txBody>
                    <a:bodyPr/>
                    <a:lstStyle/>
                    <a:p>
                      <a:pPr algn="ctr">
                        <a:lnSpc>
                          <a:spcPts val="2799"/>
                        </a:lnSpc>
                        <a:defRPr/>
                      </a:pPr>
                      <a:r>
                        <a:rPr lang="en-US" sz="19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55906">
                <a:tc>
                  <a:txBody>
                    <a:bodyPr/>
                    <a:lstStyle/>
                    <a:p>
                      <a:pPr algn="ctr">
                        <a:lnSpc>
                          <a:spcPts val="2799"/>
                        </a:lnSpc>
                        <a:defRPr/>
                      </a:pPr>
                      <a:r>
                        <a:rPr lang="en-US" sz="19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12918">
                <a:tc>
                  <a:txBody>
                    <a:bodyPr/>
                    <a:lstStyle/>
                    <a:p>
                      <a:pPr algn="ctr">
                        <a:lnSpc>
                          <a:spcPts val="2799"/>
                        </a:lnSpc>
                        <a:defRPr/>
                      </a:pPr>
                      <a:r>
                        <a:rPr lang="en-US" sz="1999">
                          <a:solidFill>
                            <a:srgbClr val="FFFFFF"/>
                          </a:solidFill>
                          <a:latin typeface="Agrandir Narrow"/>
                        </a:rPr>
                        <a:t>Total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Agrandir Narrow"/>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bl>
          </a:graphicData>
        </a:graphic>
      </p:graphicFrame>
      <p:grpSp>
        <p:nvGrpSpPr>
          <p:cNvPr id="4" name="Group 4"/>
          <p:cNvGrpSpPr/>
          <p:nvPr/>
        </p:nvGrpSpPr>
        <p:grpSpPr>
          <a:xfrm>
            <a:off x="2103358" y="-64402"/>
            <a:ext cx="10149930" cy="945706"/>
            <a:chOff x="0" y="0"/>
            <a:chExt cx="13533240" cy="1260942"/>
          </a:xfrm>
        </p:grpSpPr>
        <p:sp>
          <p:nvSpPr>
            <p:cNvPr id="5" name="TextBox 5"/>
            <p:cNvSpPr txBox="1"/>
            <p:nvPr/>
          </p:nvSpPr>
          <p:spPr>
            <a:xfrm>
              <a:off x="0" y="47625"/>
              <a:ext cx="8724895" cy="1213317"/>
            </a:xfrm>
            <a:prstGeom prst="rect">
              <a:avLst/>
            </a:prstGeom>
          </p:spPr>
          <p:txBody>
            <a:bodyPr lIns="0" tIns="0" rIns="0" bIns="0" rtlCol="0" anchor="t">
              <a:spAutoFit/>
            </a:bodyPr>
            <a:lstStyle/>
            <a:p>
              <a:pPr algn="r">
                <a:lnSpc>
                  <a:spcPts val="6836"/>
                </a:lnSpc>
              </a:pPr>
              <a:r>
                <a:rPr lang="en-US" sz="6215" spc="198">
                  <a:solidFill>
                    <a:srgbClr val="FFFFFF"/>
                  </a:solidFill>
                  <a:latin typeface="Days"/>
                </a:rPr>
                <a:t>PUGH</a:t>
              </a:r>
            </a:p>
          </p:txBody>
        </p:sp>
        <p:sp>
          <p:nvSpPr>
            <p:cNvPr id="6" name="TextBox 6"/>
            <p:cNvSpPr txBox="1"/>
            <p:nvPr/>
          </p:nvSpPr>
          <p:spPr>
            <a:xfrm>
              <a:off x="4808345" y="57150"/>
              <a:ext cx="8724895" cy="1203792"/>
            </a:xfrm>
            <a:prstGeom prst="rect">
              <a:avLst/>
            </a:prstGeom>
          </p:spPr>
          <p:txBody>
            <a:bodyPr lIns="0" tIns="0" rIns="0" bIns="0" rtlCol="0" anchor="t">
              <a:spAutoFit/>
            </a:bodyPr>
            <a:lstStyle/>
            <a:p>
              <a:pPr algn="r">
                <a:lnSpc>
                  <a:spcPts val="6836"/>
                </a:lnSpc>
              </a:pPr>
              <a:r>
                <a:rPr lang="en-US" sz="6215" spc="198">
                  <a:solidFill>
                    <a:srgbClr val="FFFFFF"/>
                  </a:solidFill>
                  <a:latin typeface="Open Sauce Medium"/>
                </a:rPr>
                <a:t>CHART</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aphicFrame>
        <p:nvGraphicFramePr>
          <p:cNvPr id="3" name="Table 3"/>
          <p:cNvGraphicFramePr>
            <a:graphicFrameLocks noGrp="1"/>
          </p:cNvGraphicFramePr>
          <p:nvPr/>
        </p:nvGraphicFramePr>
        <p:xfrm>
          <a:off x="1351104" y="1028700"/>
          <a:ext cx="15585791" cy="6353175"/>
        </p:xfrm>
        <a:graphic>
          <a:graphicData uri="http://schemas.openxmlformats.org/drawingml/2006/table">
            <a:tbl>
              <a:tblPr/>
              <a:tblGrid>
                <a:gridCol w="2259364"/>
                <a:gridCol w="2363691"/>
                <a:gridCol w="2275343"/>
                <a:gridCol w="1923461"/>
                <a:gridCol w="2254644"/>
                <a:gridCol w="2254644"/>
                <a:gridCol w="2254644"/>
              </a:tblGrid>
              <a:tr h="1255303">
                <a:tc>
                  <a:txBody>
                    <a:bodyPr/>
                    <a:lstStyle/>
                    <a:p>
                      <a:pPr algn="ctr">
                        <a:lnSpc>
                          <a:spcPts val="307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User Convenience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Energy Efficiency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Cost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Safety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Compatibility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Bold"/>
                        </a:rPr>
                        <a:t>Total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1255303">
                <a:tc>
                  <a:txBody>
                    <a:bodyPr/>
                    <a:lstStyle/>
                    <a:p>
                      <a:pPr algn="ctr">
                        <a:lnSpc>
                          <a:spcPts val="3079"/>
                        </a:lnSpc>
                        <a:defRPr/>
                      </a:pPr>
                      <a:r>
                        <a:rPr lang="en-US" sz="2199">
                          <a:solidFill>
                            <a:srgbClr val="FFFFFF"/>
                          </a:solidFill>
                          <a:latin typeface="Agrandir Narrow"/>
                        </a:rPr>
                        <a:t>User Convenience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1255303">
                <a:tc>
                  <a:txBody>
                    <a:bodyPr/>
                    <a:lstStyle/>
                    <a:p>
                      <a:pPr algn="ctr">
                        <a:lnSpc>
                          <a:spcPts val="3079"/>
                        </a:lnSpc>
                        <a:defRPr/>
                      </a:pPr>
                      <a:r>
                        <a:rPr lang="en-US" sz="2199">
                          <a:solidFill>
                            <a:srgbClr val="FFFFFF"/>
                          </a:solidFill>
                          <a:latin typeface="Agrandir Narrow"/>
                        </a:rPr>
                        <a:t>Energy Efficiency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62422">
                <a:tc>
                  <a:txBody>
                    <a:bodyPr/>
                    <a:lstStyle/>
                    <a:p>
                      <a:pPr algn="ctr">
                        <a:lnSpc>
                          <a:spcPts val="3079"/>
                        </a:lnSpc>
                        <a:defRPr/>
                      </a:pPr>
                      <a:r>
                        <a:rPr lang="en-US" sz="2199">
                          <a:solidFill>
                            <a:srgbClr val="FFFFFF"/>
                          </a:solidFill>
                          <a:latin typeface="Agrandir Narrow"/>
                        </a:rPr>
                        <a:t>Cost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62422">
                <a:tc>
                  <a:txBody>
                    <a:bodyPr/>
                    <a:lstStyle/>
                    <a:p>
                      <a:pPr algn="ctr">
                        <a:lnSpc>
                          <a:spcPts val="3079"/>
                        </a:lnSpc>
                        <a:defRPr/>
                      </a:pPr>
                      <a:r>
                        <a:rPr lang="en-US" sz="2199">
                          <a:solidFill>
                            <a:srgbClr val="FFFFFF"/>
                          </a:solidFill>
                          <a:latin typeface="Agrandir Narrow"/>
                        </a:rPr>
                        <a:t>Safety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r h="862422">
                <a:tc>
                  <a:txBody>
                    <a:bodyPr/>
                    <a:lstStyle/>
                    <a:p>
                      <a:pPr algn="ctr">
                        <a:lnSpc>
                          <a:spcPts val="3079"/>
                        </a:lnSpc>
                        <a:defRPr/>
                      </a:pPr>
                      <a:r>
                        <a:rPr lang="en-US" sz="2199">
                          <a:solidFill>
                            <a:srgbClr val="FFFFFF"/>
                          </a:solidFill>
                          <a:latin typeface="Agrandir Narrow"/>
                        </a:rPr>
                        <a:t>Compatibility</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079"/>
                        </a:lnSpc>
                        <a:defRPr/>
                      </a:pPr>
                      <a:r>
                        <a:rPr lang="en-US" sz="2199">
                          <a:solidFill>
                            <a:srgbClr val="FFFFFF"/>
                          </a:solidFill>
                          <a:latin typeface="Agrandir Narrow"/>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r>
            </a:tbl>
          </a:graphicData>
        </a:graphic>
      </p:graphicFrame>
      <p:grpSp>
        <p:nvGrpSpPr>
          <p:cNvPr id="4" name="Group 4"/>
          <p:cNvGrpSpPr/>
          <p:nvPr/>
        </p:nvGrpSpPr>
        <p:grpSpPr>
          <a:xfrm>
            <a:off x="2103358" y="-64402"/>
            <a:ext cx="10149930" cy="945706"/>
            <a:chOff x="0" y="0"/>
            <a:chExt cx="13533240" cy="1260942"/>
          </a:xfrm>
        </p:grpSpPr>
        <p:sp>
          <p:nvSpPr>
            <p:cNvPr id="5" name="TextBox 5"/>
            <p:cNvSpPr txBox="1"/>
            <p:nvPr/>
          </p:nvSpPr>
          <p:spPr>
            <a:xfrm>
              <a:off x="0" y="47625"/>
              <a:ext cx="8724895" cy="1213317"/>
            </a:xfrm>
            <a:prstGeom prst="rect">
              <a:avLst/>
            </a:prstGeom>
          </p:spPr>
          <p:txBody>
            <a:bodyPr lIns="0" tIns="0" rIns="0" bIns="0" rtlCol="0" anchor="t">
              <a:spAutoFit/>
            </a:bodyPr>
            <a:lstStyle/>
            <a:p>
              <a:pPr algn="r">
                <a:lnSpc>
                  <a:spcPts val="6836"/>
                </a:lnSpc>
              </a:pPr>
              <a:r>
                <a:rPr lang="en-US" sz="6215" spc="198">
                  <a:solidFill>
                    <a:srgbClr val="FFFFFF"/>
                  </a:solidFill>
                  <a:latin typeface="Days"/>
                </a:rPr>
                <a:t>PCC</a:t>
              </a:r>
            </a:p>
          </p:txBody>
        </p:sp>
        <p:sp>
          <p:nvSpPr>
            <p:cNvPr id="6" name="TextBox 6"/>
            <p:cNvSpPr txBox="1"/>
            <p:nvPr/>
          </p:nvSpPr>
          <p:spPr>
            <a:xfrm>
              <a:off x="4808345" y="57150"/>
              <a:ext cx="8724895" cy="1203792"/>
            </a:xfrm>
            <a:prstGeom prst="rect">
              <a:avLst/>
            </a:prstGeom>
          </p:spPr>
          <p:txBody>
            <a:bodyPr lIns="0" tIns="0" rIns="0" bIns="0" rtlCol="0" anchor="t">
              <a:spAutoFit/>
            </a:bodyPr>
            <a:lstStyle/>
            <a:p>
              <a:pPr algn="r">
                <a:lnSpc>
                  <a:spcPts val="6836"/>
                </a:lnSpc>
              </a:pPr>
              <a:r>
                <a:rPr lang="en-US" sz="6215" spc="198">
                  <a:solidFill>
                    <a:srgbClr val="FFFFFF"/>
                  </a:solidFill>
                  <a:latin typeface="Open Sauce Medium"/>
                </a:rPr>
                <a:t>CHART</a:t>
              </a:r>
            </a:p>
          </p:txBody>
        </p:sp>
      </p:grpSp>
      <p:sp>
        <p:nvSpPr>
          <p:cNvPr id="7" name="TextBox 7"/>
          <p:cNvSpPr txBox="1"/>
          <p:nvPr/>
        </p:nvSpPr>
        <p:spPr>
          <a:xfrm>
            <a:off x="6852106" y="7536718"/>
            <a:ext cx="4583788" cy="2090007"/>
          </a:xfrm>
          <a:prstGeom prst="rect">
            <a:avLst/>
          </a:prstGeom>
        </p:spPr>
        <p:txBody>
          <a:bodyPr lIns="0" tIns="0" rIns="0" bIns="0" rtlCol="0" anchor="t">
            <a:spAutoFit/>
          </a:bodyPr>
          <a:lstStyle/>
          <a:p>
            <a:pPr algn="just">
              <a:lnSpc>
                <a:spcPts val="2751"/>
              </a:lnSpc>
            </a:pPr>
            <a:r>
              <a:rPr lang="en-US" sz="2501" spc="80">
                <a:solidFill>
                  <a:srgbClr val="FFFFFF"/>
                </a:solidFill>
                <a:latin typeface="Open Sauce Medium"/>
              </a:rPr>
              <a:t>RANK:-</a:t>
            </a:r>
          </a:p>
          <a:p>
            <a:pPr algn="just">
              <a:lnSpc>
                <a:spcPts val="2751"/>
              </a:lnSpc>
            </a:pPr>
            <a:r>
              <a:rPr lang="en-US" sz="2501" spc="80">
                <a:solidFill>
                  <a:srgbClr val="FFFFFF"/>
                </a:solidFill>
                <a:latin typeface="Open Sauce Medium"/>
              </a:rPr>
              <a:t>i. Safety</a:t>
            </a:r>
          </a:p>
          <a:p>
            <a:pPr algn="just">
              <a:lnSpc>
                <a:spcPts val="2751"/>
              </a:lnSpc>
            </a:pPr>
            <a:r>
              <a:rPr lang="en-US" sz="2501" spc="80">
                <a:solidFill>
                  <a:srgbClr val="FFFFFF"/>
                </a:solidFill>
                <a:latin typeface="Open Sauce Medium"/>
              </a:rPr>
              <a:t>ii. Cost</a:t>
            </a:r>
          </a:p>
          <a:p>
            <a:pPr algn="just">
              <a:lnSpc>
                <a:spcPts val="2751"/>
              </a:lnSpc>
            </a:pPr>
            <a:r>
              <a:rPr lang="en-US" sz="2501" spc="80">
                <a:solidFill>
                  <a:srgbClr val="FFFFFF"/>
                </a:solidFill>
                <a:latin typeface="Open Sauce Medium"/>
              </a:rPr>
              <a:t>iii. Compatibility</a:t>
            </a:r>
          </a:p>
          <a:p>
            <a:pPr algn="just">
              <a:lnSpc>
                <a:spcPts val="2751"/>
              </a:lnSpc>
            </a:pPr>
            <a:r>
              <a:rPr lang="en-US" sz="2501" spc="80">
                <a:solidFill>
                  <a:srgbClr val="FFFFFF"/>
                </a:solidFill>
                <a:latin typeface="Open Sauce Medium"/>
              </a:rPr>
              <a:t>iv. Energy Efficiency</a:t>
            </a:r>
          </a:p>
          <a:p>
            <a:pPr algn="just">
              <a:lnSpc>
                <a:spcPts val="2751"/>
              </a:lnSpc>
              <a:spcBef>
                <a:spcPct val="0"/>
              </a:spcBef>
            </a:pPr>
            <a:r>
              <a:rPr lang="en-US" sz="2501" spc="80">
                <a:solidFill>
                  <a:srgbClr val="FFFFFF"/>
                </a:solidFill>
                <a:latin typeface="Open Sauce Medium"/>
              </a:rPr>
              <a:t>v. User Convenience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1265</Words>
  <Application>Microsoft Office PowerPoint</Application>
  <PresentationFormat>Custom</PresentationFormat>
  <Paragraphs>216</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Days</vt:lpstr>
      <vt:lpstr>Agrandir Narrow</vt:lpstr>
      <vt:lpstr>Calibri</vt:lpstr>
      <vt:lpstr>Open Sauce Medium</vt:lpstr>
      <vt:lpstr>Open Sauce Light</vt:lpstr>
      <vt:lpstr>Arial</vt:lpstr>
      <vt:lpstr>Agrandir Narrow Bold</vt:lpstr>
      <vt:lpstr>Open Sauce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paragraph text</dc:title>
  <cp:lastModifiedBy>Sangam Keram</cp:lastModifiedBy>
  <cp:revision>6</cp:revision>
  <dcterms:created xsi:type="dcterms:W3CDTF">2006-08-16T00:00:00Z</dcterms:created>
  <dcterms:modified xsi:type="dcterms:W3CDTF">2024-05-07T10:03:57Z</dcterms:modified>
  <dc:identifier>DAGEFFVGE8E</dc:identifier>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arkAsFinal">
    <vt:bool>true</vt:bool>
  </property>
</Properties>
</file>

<file path=docProps/thumbnail.jpeg>
</file>